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66" r:id="rId3"/>
    <p:sldId id="257" r:id="rId4"/>
    <p:sldId id="258" r:id="rId5"/>
    <p:sldId id="299" r:id="rId6"/>
    <p:sldId id="300" r:id="rId7"/>
    <p:sldId id="259" r:id="rId8"/>
    <p:sldId id="260" r:id="rId9"/>
    <p:sldId id="302" r:id="rId10"/>
    <p:sldId id="261" r:id="rId11"/>
    <p:sldId id="291" r:id="rId12"/>
    <p:sldId id="292" r:id="rId13"/>
    <p:sldId id="293" r:id="rId14"/>
    <p:sldId id="263" r:id="rId15"/>
    <p:sldId id="295" r:id="rId16"/>
    <p:sldId id="296" r:id="rId17"/>
    <p:sldId id="297" r:id="rId18"/>
    <p:sldId id="264" r:id="rId19"/>
    <p:sldId id="294" r:id="rId20"/>
    <p:sldId id="265" r:id="rId21"/>
    <p:sldId id="298" r:id="rId22"/>
    <p:sldId id="303" r:id="rId23"/>
    <p:sldId id="304" r:id="rId24"/>
    <p:sldId id="305" r:id="rId25"/>
    <p:sldId id="279" r:id="rId26"/>
    <p:sldId id="280" r:id="rId2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1204" y="4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123430-5687-4F99-B044-F8202365C49C}" type="datetimeFigureOut">
              <a:rPr lang="zh-CN" altLang="en-US" smtClean="0"/>
              <a:t>2023/4/9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59270E-A72B-4E62-AC8B-C56C9087C708}" type="slidenum">
              <a:rPr lang="zh-CN" altLang="en-US" smtClean="0"/>
              <a:t>‹#›</a:t>
            </a:fld>
            <a:endParaRPr lang="zh-CN" altLang="en-US"/>
          </a:p>
        </p:txBody>
      </p:sp>
    </p:spTree>
    <p:extLst>
      <p:ext uri="{BB962C8B-B14F-4D97-AF65-F5344CB8AC3E}">
        <p14:creationId xmlns:p14="http://schemas.microsoft.com/office/powerpoint/2010/main" val="13906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6862F9E-05C8-4ECD-9EB1-70F436493CA8}" type="slidenum">
              <a:rPr lang="zh-CN" altLang="en-US" smtClean="0"/>
              <a:t>2</a:t>
            </a:fld>
            <a:endParaRPr lang="zh-CN" altLang="en-US"/>
          </a:p>
        </p:txBody>
      </p:sp>
    </p:spTree>
    <p:extLst>
      <p:ext uri="{BB962C8B-B14F-4D97-AF65-F5344CB8AC3E}">
        <p14:creationId xmlns:p14="http://schemas.microsoft.com/office/powerpoint/2010/main" val="3759024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DCB8D4B-695E-4F11-92B4-BDE6DA759C11}" type="datetimeFigureOut">
              <a:rPr lang="zh-CN" altLang="en-US" smtClean="0"/>
              <a:pPr/>
              <a:t>2023/4/9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5AA5E8-B8AF-4F16-BBAB-C367EA2A6034}"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CB8D4B-695E-4F11-92B4-BDE6DA759C11}" type="datetimeFigureOut">
              <a:rPr lang="zh-CN" altLang="en-US" smtClean="0"/>
              <a:pPr/>
              <a:t>2023/4/9</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5AA5E8-B8AF-4F16-BBAB-C367EA2A6034}"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99592" y="2066645"/>
            <a:ext cx="7344816" cy="1354217"/>
          </a:xfrm>
          <a:prstGeom prst="rect">
            <a:avLst/>
          </a:prstGeom>
        </p:spPr>
        <p:txBody>
          <a:bodyPr wrap="square">
            <a:spAutoFit/>
          </a:bodyPr>
          <a:lstStyle/>
          <a:p>
            <a:pPr algn="ctr"/>
            <a:r>
              <a:rPr lang="en-US" altLang="zh-CN" sz="5600" b="1" dirty="0">
                <a:solidFill>
                  <a:schemeClr val="tx2">
                    <a:lumMod val="40000"/>
                    <a:lumOff val="60000"/>
                  </a:schemeClr>
                </a:solidFill>
              </a:rPr>
              <a:t>IPO</a:t>
            </a:r>
          </a:p>
          <a:p>
            <a:pPr algn="ctr"/>
            <a:r>
              <a:rPr lang="zh-CN" altLang="en-US" sz="2600" b="1" dirty="0">
                <a:solidFill>
                  <a:schemeClr val="tx2">
                    <a:lumMod val="40000"/>
                    <a:lumOff val="60000"/>
                  </a:schemeClr>
                </a:solidFill>
              </a:rPr>
              <a:t>首次公开募股（</a:t>
            </a:r>
            <a:r>
              <a:rPr lang="en-US" altLang="zh-CN" sz="2600" b="1" dirty="0">
                <a:solidFill>
                  <a:schemeClr val="tx2">
                    <a:lumMod val="40000"/>
                    <a:lumOff val="60000"/>
                  </a:schemeClr>
                </a:solidFill>
              </a:rPr>
              <a:t>Initial Public Offering</a:t>
            </a:r>
            <a:r>
              <a:rPr lang="zh-CN" altLang="en-US" sz="2600" b="1" dirty="0">
                <a:solidFill>
                  <a:schemeClr val="tx2">
                    <a:lumMod val="40000"/>
                    <a:lumOff val="60000"/>
                  </a:schemeClr>
                </a:solidFill>
              </a:rPr>
              <a:t>）</a:t>
            </a:r>
          </a:p>
        </p:txBody>
      </p:sp>
      <p:sp>
        <p:nvSpPr>
          <p:cNvPr id="3" name="副标题 2"/>
          <p:cNvSpPr txBox="1">
            <a:spLocks/>
          </p:cNvSpPr>
          <p:nvPr/>
        </p:nvSpPr>
        <p:spPr>
          <a:xfrm>
            <a:off x="3857620" y="4857760"/>
            <a:ext cx="4864165" cy="1000125"/>
          </a:xfrm>
          <a:prstGeom prst="rect">
            <a:avLst/>
          </a:prstGeom>
        </p:spPr>
        <p:txBody>
          <a:bodyPr vert="horz" lIns="91440" tIns="45720" rIns="91440" bIns="45720" rtlCol="0">
            <a:noAutofit/>
          </a:bodyPr>
          <a:lstStyle/>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800" b="0" i="0" u="none" strike="noStrike" kern="1200" cap="none" spc="0" normalizeH="0" baseline="0" noProof="0" dirty="0">
                <a:ln>
                  <a:noFill/>
                </a:ln>
                <a:solidFill>
                  <a:schemeClr val="tx1"/>
                </a:solidFill>
                <a:effectLst/>
                <a:uLnTx/>
                <a:uFillTx/>
                <a:latin typeface="华文隶书" pitchFamily="2" charset="-122"/>
                <a:ea typeface="华文隶书" pitchFamily="2" charset="-122"/>
              </a:rPr>
              <a:t>吴蕾</a:t>
            </a:r>
            <a:r>
              <a:rPr lang="en-US" altLang="zh-CN" sz="2800" baseline="0" dirty="0">
                <a:latin typeface="华文隶书" pitchFamily="2" charset="-122"/>
                <a:ea typeface="华文隶书" pitchFamily="2" charset="-122"/>
              </a:rPr>
              <a:t>,</a:t>
            </a:r>
            <a:r>
              <a:rPr lang="en-US" altLang="zh-CN" sz="2800" dirty="0">
                <a:latin typeface="华文隶书" pitchFamily="2" charset="-122"/>
                <a:ea typeface="华文隶书" pitchFamily="2" charset="-122"/>
              </a:rPr>
              <a:t> </a:t>
            </a:r>
            <a:r>
              <a:rPr kumimoji="0" lang="en-US" altLang="zh-CN" sz="2800" b="0" i="0" u="none" strike="noStrike" kern="1200" cap="none" spc="0" normalizeH="0" baseline="0" noProof="0" dirty="0">
                <a:ln>
                  <a:noFill/>
                </a:ln>
                <a:solidFill>
                  <a:schemeClr val="tx1"/>
                </a:solidFill>
                <a:effectLst/>
                <a:uLnTx/>
                <a:uFillTx/>
                <a:latin typeface="华文隶书" pitchFamily="2" charset="-122"/>
                <a:ea typeface="华文隶书" pitchFamily="2" charset="-122"/>
              </a:rPr>
              <a:t>PhD</a:t>
            </a:r>
          </a:p>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altLang="zh-CN" sz="2800" b="0" i="0" u="none" strike="noStrike" kern="1200" cap="none" spc="0" normalizeH="0" baseline="0" noProof="0" dirty="0">
                <a:ln>
                  <a:noFill/>
                </a:ln>
                <a:solidFill>
                  <a:schemeClr val="tx1"/>
                </a:solidFill>
                <a:effectLst/>
                <a:uLnTx/>
                <a:uFillTx/>
                <a:latin typeface="华文隶书" pitchFamily="2" charset="-122"/>
                <a:ea typeface="华文隶书" pitchFamily="2" charset="-122"/>
              </a:rPr>
              <a:t>L.Wu@buaa.edu.cn</a:t>
            </a:r>
            <a:endParaRPr kumimoji="0" lang="zh-CN" altLang="en-US" sz="2800" b="0" i="0" u="none" strike="noStrike" kern="1200" cap="none" spc="0" normalizeH="0" baseline="0" noProof="0" dirty="0">
              <a:ln>
                <a:noFill/>
              </a:ln>
              <a:solidFill>
                <a:schemeClr val="tx1"/>
              </a:solidFill>
              <a:effectLst/>
              <a:uLnTx/>
              <a:uFillTx/>
              <a:latin typeface="华文隶书" pitchFamily="2" charset="-122"/>
              <a:ea typeface="华文隶书" pitchFamily="2" charset="-122"/>
            </a:endParaRPr>
          </a:p>
        </p:txBody>
      </p:sp>
    </p:spTree>
  </p:cSld>
  <p:clrMapOvr>
    <a:masterClrMapping/>
  </p:clrMapOvr>
  <p:transition advTm="1468"/>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srcRect/>
          <a:stretch>
            <a:fillRect/>
          </a:stretch>
        </p:blipFill>
        <p:spPr bwMode="auto">
          <a:xfrm>
            <a:off x="539552" y="692696"/>
            <a:ext cx="7200800" cy="5400600"/>
          </a:xfrm>
          <a:prstGeom prst="rect">
            <a:avLst/>
          </a:prstGeom>
          <a:noFill/>
          <a:ln w="9525">
            <a:noFill/>
            <a:miter lim="800000"/>
            <a:headEnd/>
            <a:tailEnd/>
          </a:ln>
          <a:effectLst/>
        </p:spPr>
      </p:pic>
      <p:sp>
        <p:nvSpPr>
          <p:cNvPr id="4" name="矩形: 圆角 3">
            <a:extLst>
              <a:ext uri="{FF2B5EF4-FFF2-40B4-BE49-F238E27FC236}">
                <a16:creationId xmlns:a16="http://schemas.microsoft.com/office/drawing/2014/main" id="{DE2C6C29-2237-B41C-867E-8B1F6889CC53}"/>
              </a:ext>
            </a:extLst>
          </p:cNvPr>
          <p:cNvSpPr/>
          <p:nvPr/>
        </p:nvSpPr>
        <p:spPr>
          <a:xfrm>
            <a:off x="4572000" y="6339328"/>
            <a:ext cx="4572000" cy="518672"/>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0" i="0" dirty="0">
                <a:solidFill>
                  <a:srgbClr val="474747"/>
                </a:solidFill>
                <a:effectLst/>
                <a:latin typeface="Microsoft YaHei" panose="020B0503020204020204" pitchFamily="34" charset="-122"/>
                <a:ea typeface="Microsoft YaHei" panose="020B0503020204020204" pitchFamily="34" charset="-122"/>
              </a:rPr>
              <a:t>三年来，</a:t>
            </a:r>
            <a:r>
              <a:rPr lang="en-US" altLang="zh-CN" b="0" i="0" dirty="0">
                <a:solidFill>
                  <a:srgbClr val="474747"/>
                </a:solidFill>
                <a:effectLst/>
                <a:latin typeface="Microsoft YaHei" panose="020B0503020204020204" pitchFamily="34" charset="-122"/>
                <a:ea typeface="Microsoft YaHei" panose="020B0503020204020204" pitchFamily="34" charset="-122"/>
              </a:rPr>
              <a:t>IPO</a:t>
            </a:r>
            <a:r>
              <a:rPr lang="zh-CN" altLang="en-US" b="0" i="0" dirty="0">
                <a:solidFill>
                  <a:srgbClr val="474747"/>
                </a:solidFill>
                <a:effectLst/>
                <a:latin typeface="Microsoft YaHei" panose="020B0503020204020204" pitchFamily="34" charset="-122"/>
                <a:ea typeface="Microsoft YaHei" panose="020B0503020204020204" pitchFamily="34" charset="-122"/>
              </a:rPr>
              <a:t>数量分别为</a:t>
            </a:r>
            <a:r>
              <a:rPr lang="en-US" altLang="zh-CN" b="0" i="0" dirty="0">
                <a:solidFill>
                  <a:srgbClr val="474747"/>
                </a:solidFill>
                <a:effectLst/>
                <a:latin typeface="Microsoft YaHei" panose="020B0503020204020204" pitchFamily="34" charset="-122"/>
                <a:ea typeface="Microsoft YaHei" panose="020B0503020204020204" pitchFamily="34" charset="-122"/>
              </a:rPr>
              <a:t>398</a:t>
            </a:r>
            <a:r>
              <a:rPr lang="zh-CN" altLang="en-US" b="0" i="0" dirty="0">
                <a:solidFill>
                  <a:srgbClr val="474747"/>
                </a:solidFill>
                <a:effectLst/>
                <a:latin typeface="Microsoft YaHei" panose="020B0503020204020204" pitchFamily="34" charset="-122"/>
                <a:ea typeface="Microsoft YaHei" panose="020B0503020204020204" pitchFamily="34" charset="-122"/>
              </a:rPr>
              <a:t>、</a:t>
            </a:r>
            <a:r>
              <a:rPr lang="en-US" altLang="zh-CN" b="0" i="0" dirty="0">
                <a:solidFill>
                  <a:srgbClr val="474747"/>
                </a:solidFill>
                <a:effectLst/>
                <a:latin typeface="Microsoft YaHei" panose="020B0503020204020204" pitchFamily="34" charset="-122"/>
                <a:ea typeface="Microsoft YaHei" panose="020B0503020204020204" pitchFamily="34" charset="-122"/>
              </a:rPr>
              <a:t>541</a:t>
            </a:r>
            <a:r>
              <a:rPr lang="zh-CN" altLang="en-US" b="0" i="0" dirty="0">
                <a:solidFill>
                  <a:srgbClr val="474747"/>
                </a:solidFill>
                <a:effectLst/>
                <a:latin typeface="Microsoft YaHei" panose="020B0503020204020204" pitchFamily="34" charset="-122"/>
                <a:ea typeface="Microsoft YaHei" panose="020B0503020204020204" pitchFamily="34" charset="-122"/>
              </a:rPr>
              <a:t>和</a:t>
            </a:r>
            <a:r>
              <a:rPr lang="en-US" altLang="zh-CN" b="0" i="0" dirty="0">
                <a:solidFill>
                  <a:srgbClr val="474747"/>
                </a:solidFill>
                <a:effectLst/>
                <a:latin typeface="Microsoft YaHei" panose="020B0503020204020204" pitchFamily="34" charset="-122"/>
                <a:ea typeface="Microsoft YaHei" panose="020B0503020204020204" pitchFamily="34" charset="-122"/>
              </a:rPr>
              <a:t>428</a:t>
            </a:r>
            <a:r>
              <a:rPr lang="zh-CN" altLang="en-US" b="0" i="0" dirty="0">
                <a:solidFill>
                  <a:srgbClr val="474747"/>
                </a:solidFill>
                <a:effectLst/>
                <a:latin typeface="Microsoft YaHei" panose="020B0503020204020204" pitchFamily="34" charset="-122"/>
                <a:ea typeface="Microsoft YaHei" panose="020B0503020204020204" pitchFamily="34" charset="-122"/>
              </a:rPr>
              <a:t>家</a:t>
            </a:r>
            <a:endParaRPr lang="zh-CN" altLang="en-US" dirty="0"/>
          </a:p>
        </p:txBody>
      </p:sp>
    </p:spTree>
  </p:cSld>
  <p:clrMapOvr>
    <a:masterClrMapping/>
  </p:clrMapOvr>
  <p:transition advTm="100548"/>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868346"/>
          </a:xfrm>
        </p:spPr>
        <p:txBody>
          <a:bodyPr>
            <a:normAutofit/>
          </a:bodyPr>
          <a:lstStyle/>
          <a:p>
            <a:r>
              <a:rPr lang="zh-CN" altLang="en-US" sz="2200" b="1" dirty="0">
                <a:latin typeface="Arial Unicode MS" pitchFamily="34" charset="-122"/>
                <a:ea typeface="Arial Unicode MS" pitchFamily="34" charset="-122"/>
                <a:cs typeface="Arial Unicode MS" pitchFamily="34" charset="-122"/>
              </a:rPr>
              <a:t>路演推介</a:t>
            </a:r>
          </a:p>
        </p:txBody>
      </p:sp>
      <p:pic>
        <p:nvPicPr>
          <p:cNvPr id="4" name="Picture 2"/>
          <p:cNvPicPr>
            <a:picLocks noChangeAspect="1" noChangeArrowheads="1"/>
          </p:cNvPicPr>
          <p:nvPr/>
        </p:nvPicPr>
        <p:blipFill>
          <a:blip r:embed="rId2"/>
          <a:srcRect t="13525"/>
          <a:stretch>
            <a:fillRect/>
          </a:stretch>
        </p:blipFill>
        <p:spPr bwMode="auto">
          <a:xfrm>
            <a:off x="500034" y="928670"/>
            <a:ext cx="8096250" cy="5024432"/>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srcRect/>
          <a:stretch>
            <a:fillRect/>
          </a:stretch>
        </p:blipFill>
        <p:spPr bwMode="auto">
          <a:xfrm>
            <a:off x="285720" y="714356"/>
            <a:ext cx="8501122" cy="5643602"/>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EECCB814-770C-B358-46E7-EE2B620668ED}"/>
              </a:ext>
            </a:extLst>
          </p:cNvPr>
          <p:cNvPicPr>
            <a:picLocks noChangeAspect="1"/>
          </p:cNvPicPr>
          <p:nvPr/>
        </p:nvPicPr>
        <p:blipFill>
          <a:blip r:embed="rId2"/>
          <a:stretch>
            <a:fillRect/>
          </a:stretch>
        </p:blipFill>
        <p:spPr>
          <a:xfrm>
            <a:off x="323528" y="332656"/>
            <a:ext cx="8276637" cy="597666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srcRect/>
          <a:stretch>
            <a:fillRect/>
          </a:stretch>
        </p:blipFill>
        <p:spPr bwMode="auto">
          <a:xfrm>
            <a:off x="714348" y="500042"/>
            <a:ext cx="7759902" cy="5786478"/>
          </a:xfrm>
          <a:prstGeom prst="rect">
            <a:avLst/>
          </a:prstGeom>
          <a:noFill/>
          <a:ln w="9525">
            <a:noFill/>
            <a:miter lim="800000"/>
            <a:headEnd/>
            <a:tailEnd/>
          </a:ln>
          <a:effectLst/>
        </p:spPr>
      </p:pic>
    </p:spTree>
    <p:extLst>
      <p:ext uri="{BB962C8B-B14F-4D97-AF65-F5344CB8AC3E}">
        <p14:creationId xmlns:p14="http://schemas.microsoft.com/office/powerpoint/2010/main" val="3413818400"/>
      </p:ext>
    </p:extLst>
  </p:cSld>
  <p:clrMapOvr>
    <a:masterClrMapping/>
  </p:clrMapOvr>
  <p:transition advTm="103908"/>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1" name="Picture 3"/>
          <p:cNvPicPr>
            <a:picLocks noChangeAspect="1" noChangeArrowheads="1"/>
          </p:cNvPicPr>
          <p:nvPr/>
        </p:nvPicPr>
        <p:blipFill>
          <a:blip r:embed="rId2"/>
          <a:srcRect/>
          <a:stretch>
            <a:fillRect/>
          </a:stretch>
        </p:blipFill>
        <p:spPr bwMode="auto">
          <a:xfrm>
            <a:off x="1000100" y="1214422"/>
            <a:ext cx="6653232" cy="3867161"/>
          </a:xfrm>
          <a:prstGeom prst="rect">
            <a:avLst/>
          </a:prstGeom>
          <a:noFill/>
          <a:ln w="9525">
            <a:noFill/>
            <a:miter lim="800000"/>
            <a:headEnd/>
            <a:tailEnd/>
          </a:ln>
          <a:effectLst/>
        </p:spPr>
      </p:pic>
      <p:sp>
        <p:nvSpPr>
          <p:cNvPr id="5" name="标题 1"/>
          <p:cNvSpPr>
            <a:spLocks noGrp="1"/>
          </p:cNvSpPr>
          <p:nvPr>
            <p:ph type="title"/>
          </p:nvPr>
        </p:nvSpPr>
        <p:spPr>
          <a:xfrm>
            <a:off x="214282" y="642918"/>
            <a:ext cx="8229600" cy="868346"/>
          </a:xfrm>
        </p:spPr>
        <p:txBody>
          <a:bodyPr>
            <a:normAutofit/>
          </a:bodyPr>
          <a:lstStyle/>
          <a:p>
            <a:r>
              <a:rPr lang="zh-CN" altLang="en-US" sz="2200" b="1" dirty="0">
                <a:latin typeface="Arial Unicode MS" pitchFamily="34" charset="-122"/>
                <a:ea typeface="Arial Unicode MS" pitchFamily="34" charset="-122"/>
                <a:cs typeface="Arial Unicode MS" pitchFamily="34" charset="-122"/>
              </a:rPr>
              <a:t>询价</a:t>
            </a:r>
          </a:p>
        </p:txBody>
      </p:sp>
      <p:pic>
        <p:nvPicPr>
          <p:cNvPr id="12292" name="Picture 4"/>
          <p:cNvPicPr>
            <a:picLocks noChangeAspect="1" noChangeArrowheads="1"/>
          </p:cNvPicPr>
          <p:nvPr/>
        </p:nvPicPr>
        <p:blipFill>
          <a:blip r:embed="rId3"/>
          <a:srcRect/>
          <a:stretch>
            <a:fillRect/>
          </a:stretch>
        </p:blipFill>
        <p:spPr bwMode="auto">
          <a:xfrm>
            <a:off x="2500298" y="5000636"/>
            <a:ext cx="6305550" cy="1733550"/>
          </a:xfrm>
          <a:prstGeom prst="rect">
            <a:avLst/>
          </a:prstGeom>
          <a:noFill/>
          <a:ln w="9525">
            <a:noFill/>
            <a:miter lim="800000"/>
            <a:headEnd/>
            <a:tailEnd/>
          </a:ln>
          <a:effectLst/>
        </p:spPr>
      </p:pic>
    </p:spTree>
  </p:cSld>
  <p:clrMapOvr>
    <a:masterClrMapping/>
  </p:clrMapOvr>
  <p:transition advTm="74868"/>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algn="l"/>
            <a:r>
              <a:rPr lang="zh-CN" altLang="en-US" sz="2800" b="1" dirty="0"/>
              <a:t>发行价格确定原则</a:t>
            </a:r>
          </a:p>
        </p:txBody>
      </p:sp>
      <p:pic>
        <p:nvPicPr>
          <p:cNvPr id="8194" name="Picture 2"/>
          <p:cNvPicPr>
            <a:picLocks noGrp="1" noChangeAspect="1" noChangeArrowheads="1"/>
          </p:cNvPicPr>
          <p:nvPr>
            <p:ph idx="1"/>
          </p:nvPr>
        </p:nvPicPr>
        <p:blipFill>
          <a:blip r:embed="rId2"/>
          <a:srcRect t="34229"/>
          <a:stretch>
            <a:fillRect/>
          </a:stretch>
        </p:blipFill>
        <p:spPr bwMode="auto">
          <a:xfrm>
            <a:off x="357158" y="1928802"/>
            <a:ext cx="8501122" cy="4000528"/>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zh-CN" altLang="en-US" sz="2800" b="1" dirty="0"/>
              <a:t>发行数量确定原则</a:t>
            </a:r>
          </a:p>
        </p:txBody>
      </p:sp>
      <p:pic>
        <p:nvPicPr>
          <p:cNvPr id="13314" name="Picture 2"/>
          <p:cNvPicPr>
            <a:picLocks noChangeAspect="1" noChangeArrowheads="1"/>
          </p:cNvPicPr>
          <p:nvPr/>
        </p:nvPicPr>
        <p:blipFill>
          <a:blip r:embed="rId2"/>
          <a:srcRect/>
          <a:stretch>
            <a:fillRect/>
          </a:stretch>
        </p:blipFill>
        <p:spPr bwMode="auto">
          <a:xfrm>
            <a:off x="490538" y="1643050"/>
            <a:ext cx="8162925" cy="3857652"/>
          </a:xfrm>
          <a:prstGeom prst="rect">
            <a:avLst/>
          </a:prstGeom>
          <a:noFill/>
          <a:ln w="9525">
            <a:noFill/>
            <a:miter lim="800000"/>
            <a:headEnd/>
            <a:tailEnd/>
          </a:ln>
          <a:effectLst/>
        </p:spPr>
      </p:pic>
      <p:sp>
        <p:nvSpPr>
          <p:cNvPr id="3" name="矩形: 圆角 2">
            <a:extLst>
              <a:ext uri="{FF2B5EF4-FFF2-40B4-BE49-F238E27FC236}">
                <a16:creationId xmlns:a16="http://schemas.microsoft.com/office/drawing/2014/main" id="{A47AD416-62BE-B336-B913-A42A177BE3C7}"/>
              </a:ext>
            </a:extLst>
          </p:cNvPr>
          <p:cNvSpPr/>
          <p:nvPr/>
        </p:nvSpPr>
        <p:spPr>
          <a:xfrm>
            <a:off x="6307328" y="5805264"/>
            <a:ext cx="2836672" cy="1052736"/>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zh-CN" altLang="en-US" dirty="0"/>
              <a:t>证券发行总体管理原则：</a:t>
            </a:r>
            <a:endParaRPr lang="en-US" altLang="zh-CN" dirty="0"/>
          </a:p>
          <a:p>
            <a:pPr marL="342900" indent="-342900">
              <a:buAutoNum type="arabicPeriod"/>
            </a:pPr>
            <a:r>
              <a:rPr lang="zh-CN" altLang="en-US" dirty="0"/>
              <a:t>公司的公众性质</a:t>
            </a:r>
            <a:endParaRPr lang="en-US" altLang="zh-CN"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srcRect/>
          <a:stretch>
            <a:fillRect/>
          </a:stretch>
        </p:blipFill>
        <p:spPr bwMode="auto">
          <a:xfrm>
            <a:off x="1142976" y="357166"/>
            <a:ext cx="6786610" cy="6215106"/>
          </a:xfrm>
          <a:prstGeom prst="rect">
            <a:avLst/>
          </a:prstGeom>
          <a:noFill/>
          <a:ln w="9525">
            <a:noFill/>
            <a:miter lim="800000"/>
            <a:headEnd/>
            <a:tailEnd/>
          </a:ln>
          <a:effectLst/>
        </p:spPr>
      </p:pic>
    </p:spTree>
  </p:cSld>
  <p:clrMapOvr>
    <a:masterClrMapping/>
  </p:clrMapOvr>
  <p:transition advTm="77748"/>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srcRect t="11183" b="2865"/>
          <a:stretch>
            <a:fillRect/>
          </a:stretch>
        </p:blipFill>
        <p:spPr bwMode="auto">
          <a:xfrm>
            <a:off x="371475" y="1428736"/>
            <a:ext cx="8401050" cy="4429156"/>
          </a:xfrm>
          <a:prstGeom prst="rect">
            <a:avLst/>
          </a:prstGeom>
          <a:noFill/>
          <a:ln w="9525">
            <a:noFill/>
            <a:miter lim="800000"/>
            <a:headEnd/>
            <a:tailEnd/>
          </a:ln>
          <a:effectLst/>
        </p:spPr>
      </p:pic>
      <p:sp>
        <p:nvSpPr>
          <p:cNvPr id="6" name="标题 1"/>
          <p:cNvSpPr>
            <a:spLocks noGrp="1"/>
          </p:cNvSpPr>
          <p:nvPr>
            <p:ph type="title"/>
          </p:nvPr>
        </p:nvSpPr>
        <p:spPr>
          <a:xfrm>
            <a:off x="500034" y="642918"/>
            <a:ext cx="8229600" cy="868346"/>
          </a:xfrm>
        </p:spPr>
        <p:txBody>
          <a:bodyPr>
            <a:normAutofit/>
          </a:bodyPr>
          <a:lstStyle/>
          <a:p>
            <a:r>
              <a:rPr lang="zh-CN" altLang="en-US" sz="2200" b="1" dirty="0">
                <a:latin typeface="Arial Unicode MS" pitchFamily="34" charset="-122"/>
                <a:ea typeface="Arial Unicode MS" pitchFamily="34" charset="-122"/>
                <a:cs typeface="Arial Unicode MS" pitchFamily="34" charset="-122"/>
              </a:rPr>
              <a:t>询价</a:t>
            </a:r>
            <a:r>
              <a:rPr lang="en-US" altLang="zh-CN" sz="2200" b="1" dirty="0">
                <a:latin typeface="Arial Unicode MS" pitchFamily="34" charset="-122"/>
                <a:ea typeface="Arial Unicode MS" pitchFamily="34" charset="-122"/>
                <a:cs typeface="Arial Unicode MS" pitchFamily="34" charset="-122"/>
              </a:rPr>
              <a:t>---</a:t>
            </a:r>
            <a:r>
              <a:rPr lang="zh-CN" altLang="en-US" sz="2200" b="1" dirty="0">
                <a:latin typeface="Arial Unicode MS" pitchFamily="34" charset="-122"/>
                <a:ea typeface="Arial Unicode MS" pitchFamily="34" charset="-122"/>
                <a:cs typeface="Arial Unicode MS" pitchFamily="34" charset="-122"/>
              </a:rPr>
              <a:t>配售机制</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zh-CN" altLang="en-US" dirty="0"/>
              <a:t>参考视频及材料</a:t>
            </a:r>
          </a:p>
        </p:txBody>
      </p:sp>
      <p:sp>
        <p:nvSpPr>
          <p:cNvPr id="3" name="内容占位符 2"/>
          <p:cNvSpPr>
            <a:spLocks noGrp="1"/>
          </p:cNvSpPr>
          <p:nvPr>
            <p:ph idx="1"/>
          </p:nvPr>
        </p:nvSpPr>
        <p:spPr/>
        <p:txBody>
          <a:bodyPr/>
          <a:lstStyle/>
          <a:p>
            <a:r>
              <a:rPr lang="zh-CN" altLang="en-US" dirty="0">
                <a:solidFill>
                  <a:schemeClr val="tx2">
                    <a:lumMod val="75000"/>
                  </a:schemeClr>
                </a:solidFill>
                <a:latin typeface="+mn-ea"/>
              </a:rPr>
              <a:t>阿里巴巴路演视频</a:t>
            </a:r>
            <a:endParaRPr lang="en-US" altLang="zh-CN" dirty="0">
              <a:solidFill>
                <a:schemeClr val="tx2">
                  <a:lumMod val="75000"/>
                </a:schemeClr>
              </a:solidFill>
              <a:latin typeface="+mn-ea"/>
            </a:endParaRPr>
          </a:p>
          <a:p>
            <a:r>
              <a:rPr lang="zh-CN" altLang="en-US" dirty="0">
                <a:solidFill>
                  <a:schemeClr val="tx2">
                    <a:lumMod val="75000"/>
                  </a:schemeClr>
                </a:solidFill>
                <a:latin typeface="+mn-ea"/>
              </a:rPr>
              <a:t>京东路演</a:t>
            </a:r>
            <a:r>
              <a:rPr lang="en-US" dirty="0">
                <a:solidFill>
                  <a:schemeClr val="tx2">
                    <a:lumMod val="75000"/>
                  </a:schemeClr>
                </a:solidFill>
                <a:latin typeface="+mn-ea"/>
              </a:rPr>
              <a:t>PPT</a:t>
            </a:r>
          </a:p>
          <a:p>
            <a:r>
              <a:rPr lang="zh-CN" altLang="en-US" dirty="0">
                <a:solidFill>
                  <a:schemeClr val="tx2">
                    <a:lumMod val="75000"/>
                  </a:schemeClr>
                </a:solidFill>
                <a:latin typeface="+mn-ea"/>
              </a:rPr>
              <a:t>网易路演视频</a:t>
            </a:r>
            <a:endParaRPr lang="en-US" altLang="zh-CN" dirty="0">
              <a:solidFill>
                <a:schemeClr val="tx2">
                  <a:lumMod val="75000"/>
                </a:schemeClr>
              </a:solidFill>
              <a:latin typeface="+mn-ea"/>
            </a:endParaRPr>
          </a:p>
          <a:p>
            <a:r>
              <a:rPr lang="zh-CN" altLang="en-US" dirty="0">
                <a:solidFill>
                  <a:schemeClr val="tx2">
                    <a:lumMod val="75000"/>
                  </a:schemeClr>
                </a:solidFill>
                <a:latin typeface="+mn-ea"/>
              </a:rPr>
              <a:t>聚美优品路演</a:t>
            </a:r>
            <a:r>
              <a:rPr lang="en-US" dirty="0">
                <a:solidFill>
                  <a:schemeClr val="tx2">
                    <a:lumMod val="75000"/>
                  </a:schemeClr>
                </a:solidFill>
                <a:latin typeface="+mn-ea"/>
              </a:rPr>
              <a:t>PPT</a:t>
            </a:r>
            <a:endParaRPr lang="zh-CN" altLang="en-US" dirty="0">
              <a:solidFill>
                <a:schemeClr val="tx2">
                  <a:lumMod val="75000"/>
                </a:schemeClr>
              </a:solidFill>
              <a:latin typeface="+mn-ea"/>
            </a:endParaRPr>
          </a:p>
        </p:txBody>
      </p:sp>
      <p:pic>
        <p:nvPicPr>
          <p:cNvPr id="1026" name="Picture 2"/>
          <p:cNvPicPr>
            <a:picLocks noChangeAspect="1" noChangeArrowheads="1"/>
          </p:cNvPicPr>
          <p:nvPr/>
        </p:nvPicPr>
        <p:blipFill>
          <a:blip r:embed="rId3"/>
          <a:srcRect/>
          <a:stretch>
            <a:fillRect/>
          </a:stretch>
        </p:blipFill>
        <p:spPr bwMode="auto">
          <a:xfrm>
            <a:off x="5940152" y="3995737"/>
            <a:ext cx="2552700" cy="2524125"/>
          </a:xfrm>
          <a:prstGeom prst="rect">
            <a:avLst/>
          </a:prstGeom>
          <a:noFill/>
          <a:ln w="9525">
            <a:noFill/>
            <a:miter lim="800000"/>
            <a:headEnd/>
            <a:tailEnd/>
          </a:ln>
          <a:effectLst/>
        </p:spPr>
      </p:pic>
    </p:spTree>
  </p:cSld>
  <p:clrMapOvr>
    <a:masterClrMapping/>
  </p:clrMapOvr>
  <p:transition advTm="48638"/>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Grp="1"/>
          </p:cNvSpPr>
          <p:nvPr>
            <p:ph type="title"/>
          </p:nvPr>
        </p:nvSpPr>
        <p:spPr>
          <a:xfrm>
            <a:off x="500034" y="642918"/>
            <a:ext cx="8229600" cy="868346"/>
          </a:xfrm>
        </p:spPr>
        <p:txBody>
          <a:bodyPr>
            <a:normAutofit/>
          </a:bodyPr>
          <a:lstStyle/>
          <a:p>
            <a:r>
              <a:rPr lang="zh-CN" altLang="en-US" sz="2200" b="1" dirty="0">
                <a:latin typeface="Arial Unicode MS" pitchFamily="34" charset="-122"/>
                <a:ea typeface="Arial Unicode MS" pitchFamily="34" charset="-122"/>
                <a:cs typeface="Arial Unicode MS" pitchFamily="34" charset="-122"/>
              </a:rPr>
              <a:t>询价</a:t>
            </a:r>
            <a:r>
              <a:rPr lang="en-US" altLang="zh-CN" sz="2200" b="1" dirty="0">
                <a:latin typeface="Arial Unicode MS" pitchFamily="34" charset="-122"/>
                <a:ea typeface="Arial Unicode MS" pitchFamily="34" charset="-122"/>
                <a:cs typeface="Arial Unicode MS" pitchFamily="34" charset="-122"/>
              </a:rPr>
              <a:t>---</a:t>
            </a:r>
            <a:r>
              <a:rPr lang="zh-CN" altLang="en-US" sz="2200" b="1" dirty="0">
                <a:latin typeface="Arial Unicode MS" pitchFamily="34" charset="-122"/>
                <a:ea typeface="Arial Unicode MS" pitchFamily="34" charset="-122"/>
                <a:cs typeface="Arial Unicode MS" pitchFamily="34" charset="-122"/>
              </a:rPr>
              <a:t>配售机制</a:t>
            </a:r>
          </a:p>
        </p:txBody>
      </p:sp>
      <p:pic>
        <p:nvPicPr>
          <p:cNvPr id="4" name="图片 3">
            <a:extLst>
              <a:ext uri="{FF2B5EF4-FFF2-40B4-BE49-F238E27FC236}">
                <a16:creationId xmlns:a16="http://schemas.microsoft.com/office/drawing/2014/main" id="{C7832EE3-55B2-F66C-29AB-BC64FD3D33B4}"/>
              </a:ext>
            </a:extLst>
          </p:cNvPr>
          <p:cNvPicPr>
            <a:picLocks noChangeAspect="1"/>
          </p:cNvPicPr>
          <p:nvPr/>
        </p:nvPicPr>
        <p:blipFill rotWithShape="1">
          <a:blip r:embed="rId2"/>
          <a:srcRect t="-1" b="1388"/>
          <a:stretch/>
        </p:blipFill>
        <p:spPr>
          <a:xfrm>
            <a:off x="491288" y="904874"/>
            <a:ext cx="7681162" cy="5310207"/>
          </a:xfrm>
          <a:prstGeom prst="rect">
            <a:avLst/>
          </a:prstGeom>
        </p:spPr>
      </p:pic>
    </p:spTree>
  </p:cSld>
  <p:clrMapOvr>
    <a:masterClrMapping/>
  </p:clrMapOvr>
  <p:transition advTm="434958"/>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642910" y="1071546"/>
            <a:ext cx="3786214" cy="55007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t>网下配售：</a:t>
            </a:r>
            <a:endParaRPr lang="en-US" altLang="zh-CN" sz="2000" dirty="0"/>
          </a:p>
          <a:p>
            <a:endParaRPr lang="en-US" altLang="zh-CN" sz="2000" dirty="0"/>
          </a:p>
          <a:p>
            <a:r>
              <a:rPr lang="zh-CN" altLang="en-US" sz="2000" dirty="0"/>
              <a:t>拟向网下投资者配售的股份数量</a:t>
            </a:r>
            <a:r>
              <a:rPr lang="en-US" altLang="zh-CN" sz="2000" dirty="0"/>
              <a:t>(40</a:t>
            </a:r>
            <a:r>
              <a:rPr lang="zh-CN" altLang="en-US" sz="2000" dirty="0"/>
              <a:t>万股）</a:t>
            </a:r>
            <a:r>
              <a:rPr lang="en-US" altLang="zh-CN" sz="2000" dirty="0"/>
              <a:t>&lt;</a:t>
            </a:r>
            <a:r>
              <a:rPr lang="zh-CN" altLang="en-US" sz="2000" dirty="0"/>
              <a:t>有效申购总量</a:t>
            </a:r>
            <a:r>
              <a:rPr lang="en-US" altLang="zh-CN" sz="2000" dirty="0"/>
              <a:t>(80</a:t>
            </a:r>
            <a:r>
              <a:rPr lang="zh-CN" altLang="en-US" sz="2000" dirty="0"/>
              <a:t>万股） </a:t>
            </a:r>
            <a:r>
              <a:rPr lang="en-US" altLang="zh-CN" sz="2000" dirty="0"/>
              <a:t>:</a:t>
            </a:r>
          </a:p>
          <a:p>
            <a:endParaRPr lang="en-US" altLang="zh-CN" sz="2000" dirty="0"/>
          </a:p>
          <a:p>
            <a:pPr lvl="1">
              <a:buFont typeface="Arial" pitchFamily="34" charset="0"/>
              <a:buChar char="•"/>
            </a:pPr>
            <a:r>
              <a:rPr lang="zh-CN" altLang="en-US" sz="2000" dirty="0"/>
              <a:t>机构投资者</a:t>
            </a:r>
            <a:r>
              <a:rPr lang="en-US" altLang="zh-CN" sz="2000" dirty="0"/>
              <a:t>A</a:t>
            </a:r>
            <a:r>
              <a:rPr lang="zh-CN" altLang="en-US" sz="2000" dirty="0"/>
              <a:t>申购</a:t>
            </a:r>
            <a:r>
              <a:rPr lang="en-US" altLang="zh-CN" sz="2000" dirty="0"/>
              <a:t>5</a:t>
            </a:r>
            <a:r>
              <a:rPr lang="zh-CN" altLang="en-US" sz="2000" dirty="0"/>
              <a:t>万股，最终获配售数量</a:t>
            </a:r>
            <a:r>
              <a:rPr lang="en-US" altLang="zh-CN" sz="2000" dirty="0"/>
              <a:t>50000</a:t>
            </a:r>
            <a:r>
              <a:rPr lang="zh-CN" altLang="en-US" sz="2000" dirty="0"/>
              <a:t>*</a:t>
            </a:r>
            <a:r>
              <a:rPr lang="en-US" altLang="zh-CN" sz="2000" dirty="0"/>
              <a:t>0.2=25000</a:t>
            </a:r>
            <a:r>
              <a:rPr lang="zh-CN" altLang="en-US" sz="2000" dirty="0"/>
              <a:t>股；</a:t>
            </a:r>
            <a:endParaRPr lang="en-US" altLang="zh-CN" sz="2000" dirty="0"/>
          </a:p>
          <a:p>
            <a:pPr lvl="1">
              <a:buFont typeface="Arial" pitchFamily="34" charset="0"/>
              <a:buChar char="•"/>
            </a:pPr>
            <a:endParaRPr lang="en-US" altLang="zh-CN" sz="2000" dirty="0"/>
          </a:p>
          <a:p>
            <a:pPr lvl="1">
              <a:buFont typeface="Arial" pitchFamily="34" charset="0"/>
              <a:buChar char="•"/>
            </a:pPr>
            <a:r>
              <a:rPr lang="zh-CN" altLang="en-US" sz="2000" dirty="0"/>
              <a:t>机构投资者</a:t>
            </a:r>
            <a:r>
              <a:rPr lang="en-US" altLang="zh-CN" sz="2000" dirty="0"/>
              <a:t>B</a:t>
            </a:r>
            <a:r>
              <a:rPr lang="zh-CN" altLang="en-US" sz="2000" dirty="0"/>
              <a:t>收购</a:t>
            </a:r>
            <a:r>
              <a:rPr lang="en-US" altLang="zh-CN" sz="2000" dirty="0"/>
              <a:t>10</a:t>
            </a:r>
            <a:r>
              <a:rPr lang="zh-CN" altLang="en-US" sz="2000" dirty="0"/>
              <a:t>万股，最终获配售数量</a:t>
            </a:r>
            <a:r>
              <a:rPr lang="en-US" altLang="zh-CN" sz="2000" dirty="0"/>
              <a:t>100000</a:t>
            </a:r>
            <a:r>
              <a:rPr lang="zh-CN" altLang="en-US" sz="2000" dirty="0"/>
              <a:t>*</a:t>
            </a:r>
            <a:r>
              <a:rPr lang="en-US" altLang="zh-CN" sz="2000" dirty="0"/>
              <a:t>0.2=50000</a:t>
            </a:r>
            <a:r>
              <a:rPr lang="zh-CN" altLang="en-US" sz="2000" dirty="0"/>
              <a:t>股；</a:t>
            </a:r>
            <a:endParaRPr lang="en-US" altLang="zh-CN" sz="2000" dirty="0"/>
          </a:p>
          <a:p>
            <a:pPr lvl="1">
              <a:buFont typeface="Arial" pitchFamily="34" charset="0"/>
              <a:buChar char="•"/>
            </a:pPr>
            <a:endParaRPr lang="en-US" altLang="zh-CN" sz="2000" dirty="0"/>
          </a:p>
          <a:p>
            <a:pPr lvl="1"/>
            <a:r>
              <a:rPr lang="en-US" altLang="zh-CN" sz="2000" dirty="0"/>
              <a:t>……</a:t>
            </a:r>
          </a:p>
        </p:txBody>
      </p:sp>
      <p:sp>
        <p:nvSpPr>
          <p:cNvPr id="5" name="圆角矩形 4"/>
          <p:cNvSpPr/>
          <p:nvPr/>
        </p:nvSpPr>
        <p:spPr>
          <a:xfrm>
            <a:off x="5000628" y="1071546"/>
            <a:ext cx="3786214" cy="550072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zh-CN" altLang="en-US" sz="2000" dirty="0"/>
              <a:t>网上配售：</a:t>
            </a:r>
            <a:endParaRPr lang="en-US" altLang="zh-CN" sz="2000" dirty="0"/>
          </a:p>
          <a:p>
            <a:endParaRPr lang="en-US" altLang="zh-CN" sz="2000" dirty="0"/>
          </a:p>
          <a:p>
            <a:r>
              <a:rPr lang="zh-CN" altLang="en-US" sz="2000" dirty="0"/>
              <a:t>拟向网上投资者配售的股份数量</a:t>
            </a:r>
            <a:r>
              <a:rPr lang="en-US" altLang="zh-CN" sz="2000" dirty="0"/>
              <a:t>(20</a:t>
            </a:r>
            <a:r>
              <a:rPr lang="zh-CN" altLang="en-US" sz="2000" dirty="0"/>
              <a:t>万股）</a:t>
            </a:r>
            <a:r>
              <a:rPr lang="en-US" altLang="zh-CN" sz="2000" dirty="0"/>
              <a:t>&lt;</a:t>
            </a:r>
            <a:r>
              <a:rPr lang="zh-CN" altLang="en-US" sz="2000" dirty="0"/>
              <a:t>有效申购总量</a:t>
            </a:r>
            <a:r>
              <a:rPr lang="en-US" altLang="zh-CN" sz="2000" dirty="0"/>
              <a:t>(100</a:t>
            </a:r>
            <a:r>
              <a:rPr lang="zh-CN" altLang="en-US" sz="2000" dirty="0"/>
              <a:t>万股） </a:t>
            </a:r>
            <a:r>
              <a:rPr lang="en-US" altLang="zh-CN" sz="2000" dirty="0"/>
              <a:t>:</a:t>
            </a:r>
          </a:p>
          <a:p>
            <a:endParaRPr lang="en-US" altLang="zh-CN" sz="2000" dirty="0"/>
          </a:p>
          <a:p>
            <a:pPr lvl="1">
              <a:buFont typeface="Arial" pitchFamily="34" charset="0"/>
              <a:buChar char="•"/>
            </a:pPr>
            <a:r>
              <a:rPr lang="zh-CN" altLang="en-US" sz="2000" dirty="0"/>
              <a:t>散户投资者</a:t>
            </a:r>
            <a:r>
              <a:rPr lang="en-US" altLang="zh-CN" sz="2000" dirty="0"/>
              <a:t>A</a:t>
            </a:r>
            <a:r>
              <a:rPr lang="zh-CN" altLang="en-US" sz="2000" dirty="0"/>
              <a:t>申购</a:t>
            </a:r>
            <a:r>
              <a:rPr lang="en-US" altLang="zh-CN" sz="2000" dirty="0"/>
              <a:t>1000</a:t>
            </a:r>
            <a:r>
              <a:rPr lang="zh-CN" altLang="en-US" sz="2000" dirty="0"/>
              <a:t>股（配</a:t>
            </a:r>
            <a:r>
              <a:rPr lang="en-US" altLang="zh-CN" sz="2000" dirty="0"/>
              <a:t>1</a:t>
            </a:r>
            <a:r>
              <a:rPr lang="zh-CN" altLang="en-US" sz="2000" dirty="0"/>
              <a:t>个号），最终</a:t>
            </a:r>
            <a:r>
              <a:rPr lang="en-US" altLang="zh-CN" sz="2000" dirty="0"/>
              <a:t>1</a:t>
            </a:r>
            <a:r>
              <a:rPr lang="zh-CN" altLang="en-US" sz="2000" dirty="0"/>
              <a:t>个号摇号中签，获配售数量</a:t>
            </a:r>
            <a:r>
              <a:rPr lang="en-US" altLang="zh-CN" sz="2000" dirty="0"/>
              <a:t>1000</a:t>
            </a:r>
            <a:r>
              <a:rPr lang="zh-CN" altLang="en-US" sz="2000" dirty="0"/>
              <a:t>股；</a:t>
            </a:r>
            <a:endParaRPr lang="en-US" altLang="zh-CN" sz="2000" dirty="0"/>
          </a:p>
          <a:p>
            <a:pPr lvl="1">
              <a:buFont typeface="Arial" pitchFamily="34" charset="0"/>
              <a:buChar char="•"/>
            </a:pPr>
            <a:endParaRPr lang="en-US" altLang="zh-CN" sz="2000" dirty="0"/>
          </a:p>
          <a:p>
            <a:pPr lvl="1">
              <a:buFont typeface="Arial" pitchFamily="34" charset="0"/>
              <a:buChar char="•"/>
            </a:pPr>
            <a:r>
              <a:rPr lang="zh-CN" altLang="en-US" sz="2000" dirty="0"/>
              <a:t>散户投资者</a:t>
            </a:r>
            <a:r>
              <a:rPr lang="en-US" altLang="zh-CN" sz="2000" dirty="0"/>
              <a:t>A</a:t>
            </a:r>
            <a:r>
              <a:rPr lang="zh-CN" altLang="en-US" sz="2000" dirty="0"/>
              <a:t>申购</a:t>
            </a:r>
            <a:r>
              <a:rPr lang="en-US" altLang="zh-CN" sz="2000" dirty="0"/>
              <a:t>5000</a:t>
            </a:r>
            <a:r>
              <a:rPr lang="zh-CN" altLang="en-US" sz="2000" dirty="0"/>
              <a:t>股（配</a:t>
            </a:r>
            <a:r>
              <a:rPr lang="en-US" altLang="zh-CN" sz="2000" dirty="0"/>
              <a:t>5</a:t>
            </a:r>
            <a:r>
              <a:rPr lang="zh-CN" altLang="en-US" sz="2000" dirty="0"/>
              <a:t>个号），最终</a:t>
            </a:r>
            <a:r>
              <a:rPr lang="en-US" altLang="zh-CN" sz="2000" dirty="0"/>
              <a:t>1</a:t>
            </a:r>
            <a:r>
              <a:rPr lang="zh-CN" altLang="en-US" sz="2000" dirty="0"/>
              <a:t>个号摇号中签，获配售数量</a:t>
            </a:r>
            <a:r>
              <a:rPr lang="en-US" altLang="zh-CN" sz="2000" dirty="0"/>
              <a:t>1000</a:t>
            </a:r>
            <a:r>
              <a:rPr lang="zh-CN" altLang="en-US" sz="2000" dirty="0"/>
              <a:t>股；</a:t>
            </a:r>
            <a:endParaRPr lang="en-US" altLang="zh-CN" sz="2000" dirty="0"/>
          </a:p>
          <a:p>
            <a:pPr lvl="1"/>
            <a:r>
              <a:rPr lang="en-US" altLang="zh-CN" sz="2000" dirty="0"/>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E4CADE-C5ED-8E00-3AE0-691B764FC52F}"/>
              </a:ext>
            </a:extLst>
          </p:cNvPr>
          <p:cNvSpPr>
            <a:spLocks noGrp="1"/>
          </p:cNvSpPr>
          <p:nvPr>
            <p:ph type="title"/>
          </p:nvPr>
        </p:nvSpPr>
        <p:spPr/>
        <p:txBody>
          <a:bodyPr>
            <a:normAutofit/>
          </a:bodyPr>
          <a:lstStyle/>
          <a:p>
            <a:pPr algn="l"/>
            <a:r>
              <a:rPr lang="en-US" altLang="zh-CN" sz="2800" b="1" dirty="0"/>
              <a:t>《</a:t>
            </a:r>
            <a:r>
              <a:rPr lang="zh-CN" altLang="en-US" sz="2800" b="1" dirty="0"/>
              <a:t>证券发行与承销管理办法</a:t>
            </a:r>
            <a:r>
              <a:rPr lang="en-US" altLang="zh-CN" sz="2800" b="1" dirty="0"/>
              <a:t>》</a:t>
            </a:r>
            <a:r>
              <a:rPr lang="zh-CN" altLang="en-US" sz="2800" b="1" dirty="0"/>
              <a:t>相关规定</a:t>
            </a:r>
          </a:p>
        </p:txBody>
      </p:sp>
      <p:sp>
        <p:nvSpPr>
          <p:cNvPr id="3" name="内容占位符 2">
            <a:extLst>
              <a:ext uri="{FF2B5EF4-FFF2-40B4-BE49-F238E27FC236}">
                <a16:creationId xmlns:a16="http://schemas.microsoft.com/office/drawing/2014/main" id="{D0955DBF-760E-9451-A057-76A8F2A6851E}"/>
              </a:ext>
            </a:extLst>
          </p:cNvPr>
          <p:cNvSpPr>
            <a:spLocks noGrp="1"/>
          </p:cNvSpPr>
          <p:nvPr>
            <p:ph idx="1"/>
          </p:nvPr>
        </p:nvSpPr>
        <p:spPr/>
        <p:txBody>
          <a:bodyPr>
            <a:normAutofit/>
          </a:bodyPr>
          <a:lstStyle/>
          <a:p>
            <a:pPr algn="just"/>
            <a:r>
              <a:rPr lang="zh-CN" altLang="en-US" sz="2200" dirty="0"/>
              <a:t>首次公开发行股票后总股本</a:t>
            </a:r>
            <a:r>
              <a:rPr lang="en-US" altLang="zh-CN" sz="2200" dirty="0"/>
              <a:t>4</a:t>
            </a:r>
            <a:r>
              <a:rPr lang="zh-CN" altLang="en-US" sz="2200" dirty="0"/>
              <a:t>亿股（含）以下的，网下</a:t>
            </a:r>
            <a:r>
              <a:rPr lang="zh-CN" altLang="en-US" sz="2200" b="1" dirty="0"/>
              <a:t>初始发行</a:t>
            </a:r>
            <a:r>
              <a:rPr lang="zh-CN" altLang="en-US" sz="2200" dirty="0"/>
              <a:t>比例不低于本次公开发行股票数量的</a:t>
            </a:r>
            <a:r>
              <a:rPr lang="en-US" altLang="zh-CN" sz="2200" dirty="0"/>
              <a:t>60%</a:t>
            </a:r>
            <a:r>
              <a:rPr lang="zh-CN" altLang="en-US" sz="2200" dirty="0"/>
              <a:t>；发行后总股本超过</a:t>
            </a:r>
            <a:r>
              <a:rPr lang="en-US" altLang="zh-CN" sz="2200" dirty="0"/>
              <a:t>4</a:t>
            </a:r>
            <a:r>
              <a:rPr lang="zh-CN" altLang="en-US" sz="2200" dirty="0"/>
              <a:t>亿股的，网下初始发行比例不低于本次公开发行股票数量的</a:t>
            </a:r>
            <a:r>
              <a:rPr lang="en-US" altLang="zh-CN" sz="2200" dirty="0"/>
              <a:t>70%</a:t>
            </a:r>
            <a:r>
              <a:rPr lang="zh-CN" altLang="en-US" sz="2200" dirty="0"/>
              <a:t>。</a:t>
            </a:r>
          </a:p>
        </p:txBody>
      </p:sp>
      <p:pic>
        <p:nvPicPr>
          <p:cNvPr id="12" name="图片 11">
            <a:extLst>
              <a:ext uri="{FF2B5EF4-FFF2-40B4-BE49-F238E27FC236}">
                <a16:creationId xmlns:a16="http://schemas.microsoft.com/office/drawing/2014/main" id="{824738A6-67B8-CCE5-AD70-DFE170EE520C}"/>
              </a:ext>
            </a:extLst>
          </p:cNvPr>
          <p:cNvPicPr>
            <a:picLocks noChangeAspect="1"/>
          </p:cNvPicPr>
          <p:nvPr/>
        </p:nvPicPr>
        <p:blipFill>
          <a:blip r:embed="rId2"/>
          <a:stretch>
            <a:fillRect/>
          </a:stretch>
        </p:blipFill>
        <p:spPr>
          <a:xfrm>
            <a:off x="457200" y="3284984"/>
            <a:ext cx="6408712" cy="3218319"/>
          </a:xfrm>
          <a:prstGeom prst="rect">
            <a:avLst/>
          </a:prstGeom>
        </p:spPr>
      </p:pic>
      <p:sp>
        <p:nvSpPr>
          <p:cNvPr id="13" name="矩形: 圆角 12">
            <a:extLst>
              <a:ext uri="{FF2B5EF4-FFF2-40B4-BE49-F238E27FC236}">
                <a16:creationId xmlns:a16="http://schemas.microsoft.com/office/drawing/2014/main" id="{F27A468B-45BE-04C3-7B9D-35D566B1DF63}"/>
              </a:ext>
            </a:extLst>
          </p:cNvPr>
          <p:cNvSpPr/>
          <p:nvPr/>
        </p:nvSpPr>
        <p:spPr>
          <a:xfrm>
            <a:off x="7452320" y="5373216"/>
            <a:ext cx="1691680" cy="1484784"/>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dirty="0"/>
              <a:t>《</a:t>
            </a:r>
            <a:r>
              <a:rPr lang="zh-CN" altLang="en-US" sz="1800" dirty="0"/>
              <a:t>招股意向书</a:t>
            </a:r>
            <a:r>
              <a:rPr lang="en-US" altLang="zh-CN" sz="1800" dirty="0"/>
              <a:t>》</a:t>
            </a:r>
            <a:r>
              <a:rPr lang="zh-CN" altLang="en-US" sz="1800" dirty="0"/>
              <a:t>中需规定拟向机构配售的比例</a:t>
            </a:r>
            <a:r>
              <a:rPr lang="zh-CN" altLang="en-US" dirty="0"/>
              <a:t>。</a:t>
            </a:r>
          </a:p>
        </p:txBody>
      </p:sp>
    </p:spTree>
    <p:extLst>
      <p:ext uri="{BB962C8B-B14F-4D97-AF65-F5344CB8AC3E}">
        <p14:creationId xmlns:p14="http://schemas.microsoft.com/office/powerpoint/2010/main" val="31915738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3E6EB1-8A87-47C1-3680-48BFB2152194}"/>
              </a:ext>
            </a:extLst>
          </p:cNvPr>
          <p:cNvSpPr>
            <a:spLocks noGrp="1"/>
          </p:cNvSpPr>
          <p:nvPr>
            <p:ph type="title"/>
          </p:nvPr>
        </p:nvSpPr>
        <p:spPr/>
        <p:txBody>
          <a:bodyPr>
            <a:normAutofit/>
          </a:bodyPr>
          <a:lstStyle/>
          <a:p>
            <a:pPr algn="l"/>
            <a:r>
              <a:rPr lang="en-US" altLang="zh-CN" sz="2800" b="1" dirty="0"/>
              <a:t>《</a:t>
            </a:r>
            <a:r>
              <a:rPr lang="zh-CN" altLang="en-US" sz="2800" b="1" dirty="0"/>
              <a:t>证券发行与承销管理办法</a:t>
            </a:r>
            <a:r>
              <a:rPr lang="en-US" altLang="zh-CN" sz="2800" b="1" dirty="0"/>
              <a:t>》</a:t>
            </a:r>
            <a:r>
              <a:rPr lang="zh-CN" altLang="en-US" sz="2800" b="1" dirty="0"/>
              <a:t>相关规定</a:t>
            </a:r>
          </a:p>
        </p:txBody>
      </p:sp>
      <p:sp>
        <p:nvSpPr>
          <p:cNvPr id="3" name="内容占位符 2">
            <a:extLst>
              <a:ext uri="{FF2B5EF4-FFF2-40B4-BE49-F238E27FC236}">
                <a16:creationId xmlns:a16="http://schemas.microsoft.com/office/drawing/2014/main" id="{B8133834-4EC7-CAAA-537A-77C973DDB395}"/>
              </a:ext>
            </a:extLst>
          </p:cNvPr>
          <p:cNvSpPr>
            <a:spLocks noGrp="1"/>
          </p:cNvSpPr>
          <p:nvPr>
            <p:ph idx="1"/>
          </p:nvPr>
        </p:nvSpPr>
        <p:spPr/>
        <p:txBody>
          <a:bodyPr>
            <a:normAutofit/>
          </a:bodyPr>
          <a:lstStyle/>
          <a:p>
            <a:pPr algn="just"/>
            <a:r>
              <a:rPr lang="zh-CN" altLang="en-US" sz="1800" dirty="0"/>
              <a:t>首次公开发行股票网下投资者申购数量低于网下</a:t>
            </a:r>
            <a:r>
              <a:rPr lang="zh-CN" altLang="en-US" sz="1800" b="1" dirty="0"/>
              <a:t>初始发行</a:t>
            </a:r>
            <a:r>
              <a:rPr lang="zh-CN" altLang="en-US" sz="1800" dirty="0"/>
              <a:t>量的，发行人和主承销商不得将网下发行部分向网上回拨，应当</a:t>
            </a:r>
            <a:r>
              <a:rPr lang="zh-CN" altLang="en-US" sz="1800" b="1" dirty="0"/>
              <a:t>中止发行</a:t>
            </a:r>
            <a:r>
              <a:rPr lang="zh-CN" altLang="en-US" sz="1800" dirty="0"/>
              <a:t>。</a:t>
            </a:r>
            <a:endParaRPr lang="en-US" altLang="zh-CN" sz="1800" dirty="0"/>
          </a:p>
          <a:p>
            <a:pPr algn="just"/>
            <a:r>
              <a:rPr lang="zh-CN" altLang="en-US" sz="1800" dirty="0"/>
              <a:t>网上投资者有效申购倍数超过</a:t>
            </a:r>
            <a:r>
              <a:rPr lang="en-US" altLang="zh-CN" sz="1800" dirty="0"/>
              <a:t>50</a:t>
            </a:r>
            <a:r>
              <a:rPr lang="zh-CN" altLang="en-US" sz="1800" dirty="0"/>
              <a:t>倍、低于</a:t>
            </a:r>
            <a:r>
              <a:rPr lang="en-US" altLang="zh-CN" sz="1800" dirty="0"/>
              <a:t>100</a:t>
            </a:r>
            <a:r>
              <a:rPr lang="zh-CN" altLang="en-US" sz="1800" dirty="0"/>
              <a:t>倍（含）的，应当从网下向网上回拨，回拨比例为本次公开发行股票数量的</a:t>
            </a:r>
            <a:r>
              <a:rPr lang="en-US" altLang="zh-CN" sz="1800" dirty="0"/>
              <a:t>20%</a:t>
            </a:r>
            <a:r>
              <a:rPr lang="zh-CN" altLang="en-US" sz="1800" dirty="0"/>
              <a:t>；网上投资者有效申购倍数超过</a:t>
            </a:r>
            <a:r>
              <a:rPr lang="en-US" altLang="zh-CN" sz="1800" dirty="0"/>
              <a:t>100</a:t>
            </a:r>
            <a:r>
              <a:rPr lang="zh-CN" altLang="en-US" sz="1800" dirty="0"/>
              <a:t>倍的，回拨比例为本次公开发行股票数量的</a:t>
            </a:r>
            <a:r>
              <a:rPr lang="en-US" altLang="zh-CN" sz="1800" dirty="0"/>
              <a:t>40%</a:t>
            </a:r>
            <a:r>
              <a:rPr lang="zh-CN" altLang="en-US" sz="1800" dirty="0"/>
              <a:t>。</a:t>
            </a:r>
          </a:p>
          <a:p>
            <a:pPr algn="just"/>
            <a:r>
              <a:rPr lang="zh-CN" altLang="en-US" sz="1800" dirty="0"/>
              <a:t>网上投资者申购数量不足网上初始发行量的，可回拨给网下投资者。</a:t>
            </a:r>
          </a:p>
          <a:p>
            <a:endParaRPr lang="zh-CN" altLang="en-US" dirty="0"/>
          </a:p>
        </p:txBody>
      </p:sp>
      <p:sp>
        <p:nvSpPr>
          <p:cNvPr id="4" name="圆角矩形 3">
            <a:extLst>
              <a:ext uri="{FF2B5EF4-FFF2-40B4-BE49-F238E27FC236}">
                <a16:creationId xmlns:a16="http://schemas.microsoft.com/office/drawing/2014/main" id="{F94185ED-5692-E51D-D291-F9329859A614}"/>
              </a:ext>
            </a:extLst>
          </p:cNvPr>
          <p:cNvSpPr/>
          <p:nvPr/>
        </p:nvSpPr>
        <p:spPr>
          <a:xfrm>
            <a:off x="349163" y="3753036"/>
            <a:ext cx="3672408" cy="279432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dirty="0"/>
              <a:t>网下配售：</a:t>
            </a:r>
            <a:endParaRPr lang="en-US" altLang="zh-CN" sz="2000" dirty="0"/>
          </a:p>
          <a:p>
            <a:pPr marL="342900" indent="-342900">
              <a:buFont typeface="Arial" panose="020B0604020202020204" pitchFamily="34" charset="0"/>
              <a:buChar char="•"/>
            </a:pPr>
            <a:r>
              <a:rPr lang="zh-CN" altLang="en-US" sz="1600" dirty="0"/>
              <a:t>总股本</a:t>
            </a:r>
            <a:r>
              <a:rPr lang="en-US" altLang="zh-CN" sz="1600" dirty="0"/>
              <a:t>4</a:t>
            </a:r>
            <a:r>
              <a:rPr lang="zh-CN" altLang="en-US" sz="1600" dirty="0"/>
              <a:t>亿股（含）以下的，网上投资者有效申购倍数超过</a:t>
            </a:r>
            <a:r>
              <a:rPr lang="en-US" altLang="zh-CN" sz="1600" dirty="0"/>
              <a:t>50</a:t>
            </a:r>
            <a:r>
              <a:rPr lang="zh-CN" altLang="en-US" sz="1600" dirty="0"/>
              <a:t>倍、低于</a:t>
            </a:r>
            <a:r>
              <a:rPr lang="en-US" altLang="zh-CN" sz="1600" dirty="0"/>
              <a:t>100</a:t>
            </a:r>
            <a:r>
              <a:rPr lang="zh-CN" altLang="en-US" sz="1600" dirty="0"/>
              <a:t>倍（含）的，不低于</a:t>
            </a:r>
            <a:r>
              <a:rPr lang="en-US" altLang="zh-CN" sz="1600" dirty="0"/>
              <a:t>40%</a:t>
            </a:r>
            <a:r>
              <a:rPr lang="zh-CN" altLang="en-US" sz="1600" dirty="0"/>
              <a:t>；</a:t>
            </a:r>
            <a:endParaRPr lang="en-US" altLang="zh-CN" sz="1600" dirty="0"/>
          </a:p>
          <a:p>
            <a:pPr marL="342900" indent="-342900">
              <a:buFont typeface="Arial" panose="020B0604020202020204" pitchFamily="34" charset="0"/>
              <a:buChar char="•"/>
            </a:pPr>
            <a:r>
              <a:rPr lang="zh-CN" altLang="en-US" sz="1600" dirty="0"/>
              <a:t>总股本</a:t>
            </a:r>
            <a:r>
              <a:rPr lang="en-US" altLang="zh-CN" sz="1600" dirty="0"/>
              <a:t>4</a:t>
            </a:r>
            <a:r>
              <a:rPr lang="zh-CN" altLang="en-US" sz="1600" dirty="0"/>
              <a:t>亿股（含）以下的，网上投资者有效申购倍数超过</a:t>
            </a:r>
            <a:r>
              <a:rPr lang="en-US" altLang="zh-CN" sz="1600" dirty="0"/>
              <a:t>100</a:t>
            </a:r>
            <a:r>
              <a:rPr lang="zh-CN" altLang="en-US" sz="1600" dirty="0"/>
              <a:t>倍的，不低于</a:t>
            </a:r>
            <a:r>
              <a:rPr lang="en-US" altLang="zh-CN" sz="1600" dirty="0"/>
              <a:t>20%</a:t>
            </a:r>
            <a:r>
              <a:rPr lang="zh-CN" altLang="en-US" sz="1600" dirty="0"/>
              <a:t>。</a:t>
            </a:r>
            <a:endParaRPr lang="en-US" altLang="zh-CN" sz="1600" dirty="0"/>
          </a:p>
          <a:p>
            <a:pPr marL="342900" indent="-342900">
              <a:buFont typeface="Arial" panose="020B0604020202020204" pitchFamily="34" charset="0"/>
              <a:buChar char="•"/>
            </a:pPr>
            <a:endParaRPr lang="en-US" altLang="zh-CN" sz="1600" dirty="0"/>
          </a:p>
        </p:txBody>
      </p:sp>
      <p:sp>
        <p:nvSpPr>
          <p:cNvPr id="5" name="圆角矩形 4">
            <a:extLst>
              <a:ext uri="{FF2B5EF4-FFF2-40B4-BE49-F238E27FC236}">
                <a16:creationId xmlns:a16="http://schemas.microsoft.com/office/drawing/2014/main" id="{3847397A-6EB5-44DA-FBCD-457B03F91F8A}"/>
              </a:ext>
            </a:extLst>
          </p:cNvPr>
          <p:cNvSpPr/>
          <p:nvPr/>
        </p:nvSpPr>
        <p:spPr>
          <a:xfrm>
            <a:off x="5292080" y="3717032"/>
            <a:ext cx="3494762" cy="286633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zh-CN" altLang="en-US" sz="2000" dirty="0"/>
              <a:t>网上配售：</a:t>
            </a:r>
            <a:endParaRPr lang="en-US" altLang="zh-CN" sz="2000" dirty="0"/>
          </a:p>
          <a:p>
            <a:pPr marL="285750" indent="-285750">
              <a:buFont typeface="Arial" panose="020B0604020202020204" pitchFamily="34" charset="0"/>
              <a:buChar char="•"/>
            </a:pPr>
            <a:r>
              <a:rPr lang="zh-CN" altLang="en-US" sz="1600" dirty="0"/>
              <a:t>总股本</a:t>
            </a:r>
            <a:r>
              <a:rPr lang="en-US" altLang="zh-CN" sz="1600" dirty="0"/>
              <a:t>4</a:t>
            </a:r>
            <a:r>
              <a:rPr lang="zh-CN" altLang="en-US" sz="1600" dirty="0"/>
              <a:t>亿股（含）以下的，网上投资者有效申购倍数超过</a:t>
            </a:r>
            <a:r>
              <a:rPr lang="en-US" altLang="zh-CN" sz="1600" dirty="0"/>
              <a:t>50</a:t>
            </a:r>
            <a:r>
              <a:rPr lang="zh-CN" altLang="en-US" sz="1600" dirty="0"/>
              <a:t>倍、低于</a:t>
            </a:r>
            <a:r>
              <a:rPr lang="en-US" altLang="zh-CN" sz="1600" dirty="0"/>
              <a:t>100</a:t>
            </a:r>
            <a:r>
              <a:rPr lang="zh-CN" altLang="en-US" sz="1600" dirty="0"/>
              <a:t>倍（含）的，不高于</a:t>
            </a:r>
            <a:r>
              <a:rPr lang="en-US" altLang="zh-CN" sz="1600" dirty="0"/>
              <a:t>60%</a:t>
            </a:r>
            <a:r>
              <a:rPr lang="zh-CN" altLang="en-US" sz="1600" dirty="0"/>
              <a:t>；</a:t>
            </a:r>
            <a:endParaRPr lang="en-US" altLang="zh-CN" sz="1600" dirty="0"/>
          </a:p>
          <a:p>
            <a:pPr marL="285750" indent="-285750">
              <a:buFont typeface="Arial" panose="020B0604020202020204" pitchFamily="34" charset="0"/>
              <a:buChar char="•"/>
            </a:pPr>
            <a:r>
              <a:rPr lang="zh-CN" altLang="en-US" sz="1600" dirty="0"/>
              <a:t>总股本</a:t>
            </a:r>
            <a:r>
              <a:rPr lang="en-US" altLang="zh-CN" sz="1600" dirty="0"/>
              <a:t>4</a:t>
            </a:r>
            <a:r>
              <a:rPr lang="zh-CN" altLang="en-US" sz="1600" dirty="0"/>
              <a:t>亿股（含）以下的，网上投资者有效申购倍数超</a:t>
            </a:r>
            <a:r>
              <a:rPr lang="en-US" altLang="zh-CN" sz="1600" dirty="0"/>
              <a:t>100</a:t>
            </a:r>
            <a:r>
              <a:rPr lang="zh-CN" altLang="en-US" sz="1600" dirty="0"/>
              <a:t>倍（含）的，不高于</a:t>
            </a:r>
            <a:r>
              <a:rPr lang="en-US" altLang="zh-CN" sz="1600" dirty="0"/>
              <a:t>80%</a:t>
            </a:r>
            <a:r>
              <a:rPr lang="zh-CN" altLang="en-US" sz="1600" dirty="0"/>
              <a:t>。</a:t>
            </a:r>
            <a:endParaRPr lang="en-US" altLang="zh-CN" sz="1600" dirty="0"/>
          </a:p>
        </p:txBody>
      </p:sp>
      <p:sp>
        <p:nvSpPr>
          <p:cNvPr id="6" name="箭头: 五边形 5">
            <a:extLst>
              <a:ext uri="{FF2B5EF4-FFF2-40B4-BE49-F238E27FC236}">
                <a16:creationId xmlns:a16="http://schemas.microsoft.com/office/drawing/2014/main" id="{F6835FE0-B85F-F87A-EA16-30F038C34679}"/>
              </a:ext>
            </a:extLst>
          </p:cNvPr>
          <p:cNvSpPr/>
          <p:nvPr/>
        </p:nvSpPr>
        <p:spPr>
          <a:xfrm>
            <a:off x="4129608" y="4653136"/>
            <a:ext cx="1090464" cy="648072"/>
          </a:xfrm>
          <a:prstGeom prst="homePlate">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500" dirty="0"/>
              <a:t>回拨</a:t>
            </a:r>
            <a:r>
              <a:rPr lang="en-US" altLang="zh-CN" sz="1500" dirty="0"/>
              <a:t>20%/40%</a:t>
            </a:r>
            <a:endParaRPr lang="zh-CN" altLang="en-US" sz="1500" dirty="0"/>
          </a:p>
        </p:txBody>
      </p:sp>
    </p:spTree>
    <p:extLst>
      <p:ext uri="{BB962C8B-B14F-4D97-AF65-F5344CB8AC3E}">
        <p14:creationId xmlns:p14="http://schemas.microsoft.com/office/powerpoint/2010/main" val="25904193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0A654C-DBEE-4361-59A5-AB6FEA55F00A}"/>
              </a:ext>
            </a:extLst>
          </p:cNvPr>
          <p:cNvSpPr>
            <a:spLocks noGrp="1"/>
          </p:cNvSpPr>
          <p:nvPr>
            <p:ph type="title"/>
          </p:nvPr>
        </p:nvSpPr>
        <p:spPr/>
        <p:txBody>
          <a:bodyPr>
            <a:normAutofit/>
          </a:bodyPr>
          <a:lstStyle/>
          <a:p>
            <a:pPr algn="l"/>
            <a:r>
              <a:rPr lang="en-US" altLang="zh-CN" sz="2800" b="1"/>
              <a:t>《</a:t>
            </a:r>
            <a:r>
              <a:rPr lang="zh-CN" altLang="en-US" sz="2800" b="1"/>
              <a:t>证券发行与承销管理办法</a:t>
            </a:r>
            <a:r>
              <a:rPr lang="en-US" altLang="zh-CN" sz="2800" b="1"/>
              <a:t>》</a:t>
            </a:r>
            <a:r>
              <a:rPr lang="zh-CN" altLang="en-US" sz="2800" b="1"/>
              <a:t>相关规定</a:t>
            </a:r>
            <a:endParaRPr lang="zh-CN" altLang="en-US" sz="2800" b="1" dirty="0"/>
          </a:p>
        </p:txBody>
      </p:sp>
      <p:pic>
        <p:nvPicPr>
          <p:cNvPr id="8" name="内容占位符 7">
            <a:extLst>
              <a:ext uri="{FF2B5EF4-FFF2-40B4-BE49-F238E27FC236}">
                <a16:creationId xmlns:a16="http://schemas.microsoft.com/office/drawing/2014/main" id="{6031BA74-52AE-1B64-905D-44AA5EACA2BD}"/>
              </a:ext>
            </a:extLst>
          </p:cNvPr>
          <p:cNvPicPr>
            <a:picLocks noGrp="1" noChangeAspect="1"/>
          </p:cNvPicPr>
          <p:nvPr>
            <p:ph idx="1"/>
          </p:nvPr>
        </p:nvPicPr>
        <p:blipFill>
          <a:blip r:embed="rId2"/>
          <a:stretch>
            <a:fillRect/>
          </a:stretch>
        </p:blipFill>
        <p:spPr>
          <a:xfrm>
            <a:off x="755576" y="1844824"/>
            <a:ext cx="6480720" cy="2232488"/>
          </a:xfrm>
        </p:spPr>
      </p:pic>
      <p:sp>
        <p:nvSpPr>
          <p:cNvPr id="10" name="文本框 9">
            <a:extLst>
              <a:ext uri="{FF2B5EF4-FFF2-40B4-BE49-F238E27FC236}">
                <a16:creationId xmlns:a16="http://schemas.microsoft.com/office/drawing/2014/main" id="{86B0DC09-6551-E0C7-705A-0AD52EBCC49D}"/>
              </a:ext>
            </a:extLst>
          </p:cNvPr>
          <p:cNvSpPr txBox="1"/>
          <p:nvPr/>
        </p:nvSpPr>
        <p:spPr>
          <a:xfrm>
            <a:off x="179512" y="1303177"/>
            <a:ext cx="7344816" cy="369332"/>
          </a:xfrm>
          <a:prstGeom prst="rect">
            <a:avLst/>
          </a:prstGeom>
          <a:noFill/>
        </p:spPr>
        <p:txBody>
          <a:bodyPr wrap="square">
            <a:spAutoFit/>
          </a:bodyPr>
          <a:lstStyle/>
          <a:p>
            <a:pPr marL="285750" indent="-285750">
              <a:buFont typeface="Arial" panose="020B0604020202020204" pitchFamily="34" charset="0"/>
              <a:buChar char="•"/>
            </a:pPr>
            <a:r>
              <a:rPr lang="zh-CN" altLang="en-US" sz="1800" dirty="0"/>
              <a:t>网</a:t>
            </a:r>
            <a:r>
              <a:rPr lang="zh-CN" altLang="en-US" dirty="0"/>
              <a:t>下投资者申购数量高于网下初始发行量：</a:t>
            </a:r>
          </a:p>
        </p:txBody>
      </p:sp>
      <p:pic>
        <p:nvPicPr>
          <p:cNvPr id="12" name="图片 11">
            <a:extLst>
              <a:ext uri="{FF2B5EF4-FFF2-40B4-BE49-F238E27FC236}">
                <a16:creationId xmlns:a16="http://schemas.microsoft.com/office/drawing/2014/main" id="{5B9A9133-6E98-D359-423B-9B9E7905D6CD}"/>
              </a:ext>
            </a:extLst>
          </p:cNvPr>
          <p:cNvPicPr>
            <a:picLocks noChangeAspect="1"/>
          </p:cNvPicPr>
          <p:nvPr/>
        </p:nvPicPr>
        <p:blipFill>
          <a:blip r:embed="rId3"/>
          <a:stretch>
            <a:fillRect/>
          </a:stretch>
        </p:blipFill>
        <p:spPr>
          <a:xfrm>
            <a:off x="755576" y="4149080"/>
            <a:ext cx="4966692" cy="2256923"/>
          </a:xfrm>
          <a:prstGeom prst="rect">
            <a:avLst/>
          </a:prstGeom>
        </p:spPr>
      </p:pic>
      <p:sp>
        <p:nvSpPr>
          <p:cNvPr id="14" name="矩形: 圆角 13">
            <a:extLst>
              <a:ext uri="{FF2B5EF4-FFF2-40B4-BE49-F238E27FC236}">
                <a16:creationId xmlns:a16="http://schemas.microsoft.com/office/drawing/2014/main" id="{1A927C02-B406-AEB8-9333-E051DE66EDCF}"/>
              </a:ext>
            </a:extLst>
          </p:cNvPr>
          <p:cNvSpPr/>
          <p:nvPr/>
        </p:nvSpPr>
        <p:spPr>
          <a:xfrm>
            <a:off x="6300193" y="4149320"/>
            <a:ext cx="2836672" cy="1583936"/>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zh-CN" altLang="en-US" dirty="0"/>
              <a:t>证券发行总体管理原则：</a:t>
            </a:r>
            <a:endParaRPr lang="en-US" altLang="zh-CN" dirty="0"/>
          </a:p>
          <a:p>
            <a:r>
              <a:rPr lang="en-US" altLang="zh-CN" dirty="0"/>
              <a:t>2. </a:t>
            </a:r>
            <a:r>
              <a:rPr lang="zh-CN" altLang="en-US" dirty="0"/>
              <a:t>个人投资者利益保护</a:t>
            </a:r>
            <a:endParaRPr lang="en-US" altLang="zh-CN" dirty="0"/>
          </a:p>
          <a:p>
            <a:r>
              <a:rPr lang="zh-CN" altLang="en-US" dirty="0"/>
              <a:t>（降低风险、增加收益）</a:t>
            </a:r>
          </a:p>
        </p:txBody>
      </p:sp>
      <p:sp>
        <p:nvSpPr>
          <p:cNvPr id="15" name="矩形: 圆角 14">
            <a:extLst>
              <a:ext uri="{FF2B5EF4-FFF2-40B4-BE49-F238E27FC236}">
                <a16:creationId xmlns:a16="http://schemas.microsoft.com/office/drawing/2014/main" id="{A1198720-AEE5-140B-3CE7-312138C54383}"/>
              </a:ext>
            </a:extLst>
          </p:cNvPr>
          <p:cNvSpPr/>
          <p:nvPr/>
        </p:nvSpPr>
        <p:spPr>
          <a:xfrm>
            <a:off x="5904656" y="5727815"/>
            <a:ext cx="3275856" cy="11430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问题</a:t>
            </a:r>
            <a:r>
              <a:rPr lang="en-US" altLang="zh-CN" dirty="0">
                <a:solidFill>
                  <a:schemeClr val="tx1"/>
                </a:solidFill>
              </a:rPr>
              <a:t>1</a:t>
            </a:r>
            <a:r>
              <a:rPr lang="zh-CN" altLang="en-US" dirty="0">
                <a:solidFill>
                  <a:schemeClr val="tx1"/>
                </a:solidFill>
              </a:rPr>
              <a:t>：股票可以全部配售给机构投资者吗？</a:t>
            </a:r>
            <a:endParaRPr lang="en-US" altLang="zh-CN" dirty="0">
              <a:solidFill>
                <a:schemeClr val="tx1"/>
              </a:solidFill>
            </a:endParaRPr>
          </a:p>
          <a:p>
            <a:pPr algn="ctr"/>
            <a:r>
              <a:rPr lang="zh-CN" altLang="en-US" dirty="0">
                <a:solidFill>
                  <a:schemeClr val="tx1"/>
                </a:solidFill>
              </a:rPr>
              <a:t>问题</a:t>
            </a:r>
            <a:r>
              <a:rPr lang="en-US" altLang="zh-CN" dirty="0">
                <a:solidFill>
                  <a:schemeClr val="tx1"/>
                </a:solidFill>
              </a:rPr>
              <a:t>2</a:t>
            </a:r>
            <a:r>
              <a:rPr lang="zh-CN" altLang="en-US" dirty="0">
                <a:solidFill>
                  <a:schemeClr val="tx1"/>
                </a:solidFill>
              </a:rPr>
              <a:t>：股票可以全部配售给个人投资者吗？</a:t>
            </a:r>
          </a:p>
        </p:txBody>
      </p:sp>
    </p:spTree>
    <p:extLst>
      <p:ext uri="{BB962C8B-B14F-4D97-AF65-F5344CB8AC3E}">
        <p14:creationId xmlns:p14="http://schemas.microsoft.com/office/powerpoint/2010/main" val="18112275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8229600" cy="1143000"/>
          </a:xfrm>
        </p:spPr>
        <p:txBody>
          <a:bodyPr/>
          <a:lstStyle/>
          <a:p>
            <a:pPr algn="l" latinLnBrk="1"/>
            <a:r>
              <a:rPr lang="zh-CN" altLang="en-US" b="1" dirty="0"/>
              <a:t>阿里巴巴</a:t>
            </a:r>
            <a:r>
              <a:rPr lang="en-US" altLang="zh-CN" b="1" dirty="0"/>
              <a:t>IPO</a:t>
            </a:r>
            <a:r>
              <a:rPr lang="zh-CN" altLang="en-US" b="1" dirty="0"/>
              <a:t>往事</a:t>
            </a:r>
          </a:p>
        </p:txBody>
      </p:sp>
      <p:sp>
        <p:nvSpPr>
          <p:cNvPr id="3" name="内容占位符 2"/>
          <p:cNvSpPr>
            <a:spLocks noGrp="1"/>
          </p:cNvSpPr>
          <p:nvPr>
            <p:ph idx="1"/>
          </p:nvPr>
        </p:nvSpPr>
        <p:spPr>
          <a:xfrm>
            <a:off x="500034" y="1643050"/>
            <a:ext cx="8229600" cy="4591412"/>
          </a:xfrm>
        </p:spPr>
        <p:txBody>
          <a:bodyPr>
            <a:noAutofit/>
          </a:bodyPr>
          <a:lstStyle/>
          <a:p>
            <a:r>
              <a:rPr lang="en-US" altLang="zh-CN" sz="1800" dirty="0">
                <a:latin typeface="楷体" pitchFamily="49" charset="-122"/>
                <a:ea typeface="楷体" pitchFamily="49" charset="-122"/>
              </a:rPr>
              <a:t>2014</a:t>
            </a:r>
            <a:r>
              <a:rPr lang="zh-CN" altLang="en-US" sz="1800" dirty="0">
                <a:latin typeface="楷体" pitchFamily="49" charset="-122"/>
                <a:ea typeface="楷体" pitchFamily="49" charset="-122"/>
              </a:rPr>
              <a:t>年</a:t>
            </a:r>
            <a:r>
              <a:rPr lang="en-US" altLang="zh-CN" sz="1800" dirty="0">
                <a:latin typeface="楷体" pitchFamily="49" charset="-122"/>
                <a:ea typeface="楷体" pitchFamily="49" charset="-122"/>
              </a:rPr>
              <a:t>9</a:t>
            </a:r>
            <a:r>
              <a:rPr lang="zh-CN" altLang="en-US" sz="1800" dirty="0">
                <a:latin typeface="楷体" pitchFamily="49" charset="-122"/>
                <a:ea typeface="楷体" pitchFamily="49" charset="-122"/>
              </a:rPr>
              <a:t>月</a:t>
            </a:r>
            <a:r>
              <a:rPr lang="en-US" altLang="zh-CN" sz="1800" dirty="0">
                <a:latin typeface="楷体" pitchFamily="49" charset="-122"/>
                <a:ea typeface="楷体" pitchFamily="49" charset="-122"/>
              </a:rPr>
              <a:t>6</a:t>
            </a:r>
            <a:r>
              <a:rPr lang="zh-CN" altLang="en-US" sz="1800" dirty="0">
                <a:latin typeface="楷体" pitchFamily="49" charset="-122"/>
                <a:ea typeface="楷体" pitchFamily="49" charset="-122"/>
              </a:rPr>
              <a:t>日凌晨，阿里巴巴集团向美国证券交易委员会（</a:t>
            </a:r>
            <a:r>
              <a:rPr lang="en-US" altLang="zh-CN" sz="1800" dirty="0">
                <a:latin typeface="楷体" pitchFamily="49" charset="-122"/>
                <a:ea typeface="楷体" pitchFamily="49" charset="-122"/>
              </a:rPr>
              <a:t>SEC</a:t>
            </a:r>
            <a:r>
              <a:rPr lang="zh-CN" altLang="en-US" sz="1800" dirty="0">
                <a:latin typeface="楷体" pitchFamily="49" charset="-122"/>
                <a:ea typeface="楷体" pitchFamily="49" charset="-122"/>
              </a:rPr>
              <a:t>）提交招股意向书，首次对外公布其</a:t>
            </a:r>
            <a:r>
              <a:rPr lang="en-US" altLang="zh-CN" sz="1800" dirty="0">
                <a:latin typeface="楷体" pitchFamily="49" charset="-122"/>
                <a:ea typeface="楷体" pitchFamily="49" charset="-122"/>
              </a:rPr>
              <a:t>IPO</a:t>
            </a:r>
            <a:r>
              <a:rPr lang="zh-CN" altLang="en-US" sz="1800" dirty="0">
                <a:latin typeface="楷体" pitchFamily="49" charset="-122"/>
                <a:ea typeface="楷体" pitchFamily="49" charset="-122"/>
              </a:rPr>
              <a:t>发行价指导区间为</a:t>
            </a:r>
            <a:r>
              <a:rPr lang="en-US" altLang="zh-CN" sz="1800" dirty="0">
                <a:latin typeface="楷体" pitchFamily="49" charset="-122"/>
                <a:ea typeface="楷体" pitchFamily="49" charset="-122"/>
              </a:rPr>
              <a:t>60-66</a:t>
            </a:r>
            <a:r>
              <a:rPr lang="zh-CN" altLang="en-US" sz="1800" dirty="0">
                <a:latin typeface="楷体" pitchFamily="49" charset="-122"/>
                <a:ea typeface="楷体" pitchFamily="49" charset="-122"/>
              </a:rPr>
              <a:t>美元。根据招股资料，阿里巴巴此次</a:t>
            </a:r>
            <a:r>
              <a:rPr lang="en-US" altLang="zh-CN" sz="1800" dirty="0">
                <a:latin typeface="楷体" pitchFamily="49" charset="-122"/>
                <a:ea typeface="楷体" pitchFamily="49" charset="-122"/>
              </a:rPr>
              <a:t>IPO</a:t>
            </a:r>
            <a:r>
              <a:rPr lang="zh-CN" altLang="en-US" sz="1800" dirty="0">
                <a:latin typeface="楷体" pitchFamily="49" charset="-122"/>
                <a:ea typeface="楷体" pitchFamily="49" charset="-122"/>
              </a:rPr>
              <a:t>集资额达</a:t>
            </a:r>
            <a:r>
              <a:rPr lang="en-US" altLang="zh-CN" sz="1800" dirty="0">
                <a:latin typeface="楷体" pitchFamily="49" charset="-122"/>
                <a:ea typeface="楷体" pitchFamily="49" charset="-122"/>
              </a:rPr>
              <a:t>192</a:t>
            </a:r>
            <a:r>
              <a:rPr lang="zh-CN" altLang="en-US" sz="1800" dirty="0">
                <a:latin typeface="楷体" pitchFamily="49" charset="-122"/>
                <a:ea typeface="楷体" pitchFamily="49" charset="-122"/>
              </a:rPr>
              <a:t>亿至</a:t>
            </a:r>
            <a:r>
              <a:rPr lang="en-US" altLang="zh-CN" sz="1800" dirty="0">
                <a:latin typeface="楷体" pitchFamily="49" charset="-122"/>
                <a:ea typeface="楷体" pitchFamily="49" charset="-122"/>
              </a:rPr>
              <a:t>211</a:t>
            </a:r>
            <a:r>
              <a:rPr lang="zh-CN" altLang="en-US" sz="1800" dirty="0">
                <a:latin typeface="楷体" pitchFamily="49" charset="-122"/>
                <a:ea typeface="楷体" pitchFamily="49" charset="-122"/>
              </a:rPr>
              <a:t>亿美元，有望创下美股最大融资纪录。</a:t>
            </a:r>
            <a:br>
              <a:rPr lang="zh-CN" altLang="en-US" sz="1800" dirty="0">
                <a:latin typeface="楷体" pitchFamily="49" charset="-122"/>
                <a:ea typeface="楷体" pitchFamily="49" charset="-122"/>
              </a:rPr>
            </a:br>
            <a:endParaRPr lang="en-US" altLang="zh-CN" sz="1800" dirty="0">
              <a:latin typeface="楷体" pitchFamily="49" charset="-122"/>
              <a:ea typeface="楷体" pitchFamily="49" charset="-122"/>
            </a:endParaRPr>
          </a:p>
          <a:p>
            <a:r>
              <a:rPr lang="en-US" altLang="zh-CN" sz="1800" dirty="0">
                <a:latin typeface="楷体" pitchFamily="49" charset="-122"/>
                <a:ea typeface="楷体" pitchFamily="49" charset="-122"/>
              </a:rPr>
              <a:t>2014</a:t>
            </a:r>
            <a:r>
              <a:rPr lang="zh-CN" altLang="en-US" sz="1800" dirty="0">
                <a:latin typeface="楷体" pitchFamily="49" charset="-122"/>
                <a:ea typeface="楷体" pitchFamily="49" charset="-122"/>
              </a:rPr>
              <a:t>年</a:t>
            </a:r>
            <a:r>
              <a:rPr lang="en-US" altLang="zh-CN" sz="1800" dirty="0">
                <a:latin typeface="楷体" pitchFamily="49" charset="-122"/>
                <a:ea typeface="楷体" pitchFamily="49" charset="-122"/>
              </a:rPr>
              <a:t>9</a:t>
            </a:r>
            <a:r>
              <a:rPr lang="zh-CN" altLang="en-US" sz="1800" dirty="0">
                <a:latin typeface="楷体" pitchFamily="49" charset="-122"/>
                <a:ea typeface="楷体" pitchFamily="49" charset="-122"/>
              </a:rPr>
              <a:t>月</a:t>
            </a:r>
            <a:r>
              <a:rPr lang="en-US" altLang="zh-CN" sz="1800" dirty="0">
                <a:latin typeface="楷体" pitchFamily="49" charset="-122"/>
                <a:ea typeface="楷体" pitchFamily="49" charset="-122"/>
              </a:rPr>
              <a:t>8</a:t>
            </a:r>
            <a:r>
              <a:rPr lang="zh-CN" altLang="en-US" sz="1800" dirty="0">
                <a:latin typeface="楷体" pitchFamily="49" charset="-122"/>
                <a:ea typeface="楷体" pitchFamily="49" charset="-122"/>
              </a:rPr>
              <a:t>日，位于美国纽约曼哈顿公园大道</a:t>
            </a:r>
            <a:r>
              <a:rPr lang="en-US" altLang="zh-CN" sz="1800" dirty="0">
                <a:latin typeface="楷体" pitchFamily="49" charset="-122"/>
                <a:ea typeface="楷体" pitchFamily="49" charset="-122"/>
              </a:rPr>
              <a:t>49</a:t>
            </a:r>
            <a:r>
              <a:rPr lang="zh-CN" altLang="en-US" sz="1800" dirty="0">
                <a:latin typeface="楷体" pitchFamily="49" charset="-122"/>
                <a:ea typeface="楷体" pitchFamily="49" charset="-122"/>
              </a:rPr>
              <a:t>街和</a:t>
            </a:r>
            <a:r>
              <a:rPr lang="en-US" altLang="zh-CN" sz="1800" dirty="0">
                <a:latin typeface="楷体" pitchFamily="49" charset="-122"/>
                <a:ea typeface="楷体" pitchFamily="49" charset="-122"/>
              </a:rPr>
              <a:t>50</a:t>
            </a:r>
            <a:r>
              <a:rPr lang="zh-CN" altLang="en-US" sz="1800" dirty="0">
                <a:latin typeface="楷体" pitchFamily="49" charset="-122"/>
                <a:ea typeface="楷体" pitchFamily="49" charset="-122"/>
              </a:rPr>
              <a:t>街之间的华尔道夫酒店格外拥挤</a:t>
            </a:r>
            <a:r>
              <a:rPr lang="en-US" altLang="zh-CN" sz="1800" dirty="0">
                <a:latin typeface="楷体" pitchFamily="49" charset="-122"/>
                <a:ea typeface="楷体" pitchFamily="49" charset="-122"/>
              </a:rPr>
              <a:t>——800</a:t>
            </a:r>
            <a:r>
              <a:rPr lang="zh-CN" altLang="en-US" sz="1800" dirty="0">
                <a:latin typeface="楷体" pitchFamily="49" charset="-122"/>
                <a:ea typeface="楷体" pitchFamily="49" charset="-122"/>
              </a:rPr>
              <a:t>多个手持重金的投资者在这里排起了长龙，据说队伍拐了</a:t>
            </a:r>
            <a:r>
              <a:rPr lang="en-US" altLang="zh-CN" sz="1800" dirty="0">
                <a:latin typeface="楷体" pitchFamily="49" charset="-122"/>
                <a:ea typeface="楷体" pitchFamily="49" charset="-122"/>
              </a:rPr>
              <a:t>18</a:t>
            </a:r>
            <a:r>
              <a:rPr lang="zh-CN" altLang="en-US" sz="1800" dirty="0">
                <a:latin typeface="楷体" pitchFamily="49" charset="-122"/>
                <a:ea typeface="楷体" pitchFamily="49" charset="-122"/>
              </a:rPr>
              <a:t>个弯，上电梯都要等</a:t>
            </a:r>
            <a:r>
              <a:rPr lang="en-US" altLang="zh-CN" sz="1800" dirty="0">
                <a:latin typeface="楷体" pitchFamily="49" charset="-122"/>
                <a:ea typeface="楷体" pitchFamily="49" charset="-122"/>
              </a:rPr>
              <a:t>40</a:t>
            </a:r>
            <a:r>
              <a:rPr lang="zh-CN" altLang="en-US" sz="1800" dirty="0">
                <a:latin typeface="楷体" pitchFamily="49" charset="-122"/>
                <a:ea typeface="楷体" pitchFamily="49" charset="-122"/>
              </a:rPr>
              <a:t>分钟。</a:t>
            </a:r>
            <a:endParaRPr lang="en-US" altLang="zh-CN" sz="1800" dirty="0">
              <a:latin typeface="楷体" pitchFamily="49" charset="-122"/>
              <a:ea typeface="楷体" pitchFamily="49" charset="-122"/>
            </a:endParaRPr>
          </a:p>
          <a:p>
            <a:endParaRPr lang="en-US" altLang="zh-CN" sz="1800" dirty="0">
              <a:latin typeface="楷体" pitchFamily="49" charset="-122"/>
              <a:ea typeface="楷体" pitchFamily="49" charset="-122"/>
            </a:endParaRPr>
          </a:p>
          <a:p>
            <a:r>
              <a:rPr lang="en-US" altLang="zh-CN" sz="1800" dirty="0">
                <a:latin typeface="楷体" pitchFamily="49" charset="-122"/>
                <a:ea typeface="楷体" pitchFamily="49" charset="-122"/>
              </a:rPr>
              <a:t>9</a:t>
            </a:r>
            <a:r>
              <a:rPr lang="zh-CN" altLang="en-US" sz="1800" dirty="0">
                <a:latin typeface="楷体" pitchFamily="49" charset="-122"/>
                <a:ea typeface="楷体" pitchFamily="49" charset="-122"/>
              </a:rPr>
              <a:t>月</a:t>
            </a:r>
            <a:r>
              <a:rPr lang="en-US" altLang="zh-CN" sz="1800" dirty="0">
                <a:latin typeface="楷体" pitchFamily="49" charset="-122"/>
                <a:ea typeface="楷体" pitchFamily="49" charset="-122"/>
              </a:rPr>
              <a:t>9</a:t>
            </a:r>
            <a:r>
              <a:rPr lang="zh-CN" altLang="en-US" sz="1800" dirty="0">
                <a:latin typeface="楷体" pitchFamily="49" charset="-122"/>
                <a:ea typeface="楷体" pitchFamily="49" charset="-122"/>
              </a:rPr>
              <a:t>日，路演第二天的认购量已达到阿里巴巴</a:t>
            </a:r>
            <a:r>
              <a:rPr lang="en-US" altLang="zh-CN" sz="1800" dirty="0">
                <a:latin typeface="楷体" pitchFamily="49" charset="-122"/>
                <a:ea typeface="楷体" pitchFamily="49" charset="-122"/>
              </a:rPr>
              <a:t>IPO</a:t>
            </a:r>
            <a:r>
              <a:rPr lang="zh-CN" altLang="en-US" sz="1800" dirty="0">
                <a:latin typeface="楷体" pitchFamily="49" charset="-122"/>
                <a:ea typeface="楷体" pitchFamily="49" charset="-122"/>
              </a:rPr>
              <a:t>目标；路演一周后，已获超过三倍的认购量。</a:t>
            </a:r>
            <a:endParaRPr lang="en-US" altLang="zh-CN" sz="1800" dirty="0">
              <a:latin typeface="楷体" pitchFamily="49" charset="-122"/>
              <a:ea typeface="楷体" pitchFamily="49" charset="-122"/>
            </a:endParaRPr>
          </a:p>
          <a:p>
            <a:endParaRPr lang="en-US" altLang="zh-CN" sz="1800" dirty="0">
              <a:latin typeface="楷体" pitchFamily="49" charset="-122"/>
              <a:ea typeface="楷体" pitchFamily="49" charset="-122"/>
            </a:endParaRPr>
          </a:p>
          <a:p>
            <a:r>
              <a:rPr lang="en-US" altLang="zh-CN" sz="1800" dirty="0">
                <a:latin typeface="楷体" pitchFamily="49" charset="-122"/>
                <a:ea typeface="楷体" pitchFamily="49" charset="-122"/>
              </a:rPr>
              <a:t>9</a:t>
            </a:r>
            <a:r>
              <a:rPr lang="zh-CN" altLang="en-US" sz="1800" dirty="0">
                <a:latin typeface="楷体" pitchFamily="49" charset="-122"/>
                <a:ea typeface="楷体" pitchFamily="49" charset="-122"/>
              </a:rPr>
              <a:t>月</a:t>
            </a:r>
            <a:r>
              <a:rPr lang="en-US" altLang="zh-CN" sz="1800" dirty="0">
                <a:latin typeface="楷体" pitchFamily="49" charset="-122"/>
                <a:ea typeface="楷体" pitchFamily="49" charset="-122"/>
              </a:rPr>
              <a:t>15</a:t>
            </a:r>
            <a:r>
              <a:rPr lang="zh-CN" altLang="en-US" sz="1800" dirty="0">
                <a:latin typeface="楷体" pitchFamily="49" charset="-122"/>
                <a:ea typeface="楷体" pitchFamily="49" charset="-122"/>
              </a:rPr>
              <a:t>日，阿里巴巴扩大</a:t>
            </a:r>
            <a:r>
              <a:rPr lang="en-US" altLang="zh-CN" sz="1800" dirty="0">
                <a:latin typeface="楷体" pitchFamily="49" charset="-122"/>
                <a:ea typeface="楷体" pitchFamily="49" charset="-122"/>
              </a:rPr>
              <a:t>IPO</a:t>
            </a:r>
            <a:r>
              <a:rPr lang="zh-CN" altLang="en-US" sz="1800" dirty="0">
                <a:latin typeface="楷体" pitchFamily="49" charset="-122"/>
                <a:ea typeface="楷体" pitchFamily="49" charset="-122"/>
              </a:rPr>
              <a:t>规模，发行价区间确定为</a:t>
            </a:r>
            <a:r>
              <a:rPr lang="en-US" altLang="zh-CN" sz="1800" b="1" dirty="0">
                <a:solidFill>
                  <a:srgbClr val="FF0000"/>
                </a:solidFill>
                <a:latin typeface="楷体" pitchFamily="49" charset="-122"/>
                <a:ea typeface="楷体" pitchFamily="49" charset="-122"/>
              </a:rPr>
              <a:t>68</a:t>
            </a:r>
            <a:r>
              <a:rPr lang="zh-CN" altLang="en-US" sz="1800" dirty="0">
                <a:latin typeface="楷体" pitchFamily="49" charset="-122"/>
                <a:ea typeface="楷体" pitchFamily="49" charset="-122"/>
              </a:rPr>
              <a:t>美元。</a:t>
            </a:r>
            <a:endParaRPr lang="en-US" altLang="zh-CN" sz="1800" dirty="0">
              <a:latin typeface="楷体" pitchFamily="49" charset="-122"/>
              <a:ea typeface="楷体" pitchFamily="49" charset="-122"/>
            </a:endParaRPr>
          </a:p>
          <a:p>
            <a:endParaRPr lang="en-US" altLang="zh-CN" sz="1800" dirty="0">
              <a:latin typeface="楷体" pitchFamily="49" charset="-122"/>
              <a:ea typeface="楷体" pitchFamily="49" charset="-122"/>
            </a:endParaRPr>
          </a:p>
          <a:p>
            <a:r>
              <a:rPr lang="en-US" altLang="zh-CN" sz="1800" dirty="0">
                <a:latin typeface="楷体" pitchFamily="49" charset="-122"/>
                <a:ea typeface="楷体" pitchFamily="49" charset="-122"/>
              </a:rPr>
              <a:t>2014</a:t>
            </a:r>
            <a:r>
              <a:rPr lang="zh-CN" altLang="en-US" sz="1800" dirty="0">
                <a:latin typeface="楷体" pitchFamily="49" charset="-122"/>
                <a:ea typeface="楷体" pitchFamily="49" charset="-122"/>
              </a:rPr>
              <a:t>年</a:t>
            </a:r>
            <a:r>
              <a:rPr lang="en-US" altLang="zh-CN" sz="1800" dirty="0">
                <a:latin typeface="楷体" pitchFamily="49" charset="-122"/>
                <a:ea typeface="楷体" pitchFamily="49" charset="-122"/>
              </a:rPr>
              <a:t>9</a:t>
            </a:r>
            <a:r>
              <a:rPr lang="zh-CN" altLang="en-US" sz="1800" dirty="0">
                <a:latin typeface="楷体" pitchFamily="49" charset="-122"/>
                <a:ea typeface="楷体" pitchFamily="49" charset="-122"/>
              </a:rPr>
              <a:t>月</a:t>
            </a:r>
            <a:r>
              <a:rPr lang="en-US" altLang="zh-CN" sz="1800" dirty="0">
                <a:latin typeface="楷体" pitchFamily="49" charset="-122"/>
                <a:ea typeface="楷体" pitchFamily="49" charset="-122"/>
              </a:rPr>
              <a:t>20</a:t>
            </a:r>
            <a:r>
              <a:rPr lang="zh-CN" altLang="en-US" sz="1800" dirty="0">
                <a:latin typeface="楷体" pitchFamily="49" charset="-122"/>
                <a:ea typeface="楷体" pitchFamily="49" charset="-122"/>
              </a:rPr>
              <a:t>日挂牌当天，阿里巴巴以</a:t>
            </a:r>
            <a:r>
              <a:rPr lang="en-US" altLang="zh-CN" sz="1800" b="1" dirty="0">
                <a:solidFill>
                  <a:srgbClr val="FF0000"/>
                </a:solidFill>
                <a:latin typeface="楷体" pitchFamily="49" charset="-122"/>
                <a:ea typeface="楷体" pitchFamily="49" charset="-122"/>
              </a:rPr>
              <a:t>92.7</a:t>
            </a:r>
            <a:r>
              <a:rPr lang="zh-CN" altLang="en-US" sz="1800" b="1" dirty="0">
                <a:solidFill>
                  <a:srgbClr val="FF0000"/>
                </a:solidFill>
                <a:latin typeface="楷体" pitchFamily="49" charset="-122"/>
                <a:ea typeface="楷体" pitchFamily="49" charset="-122"/>
              </a:rPr>
              <a:t>美元开盘</a:t>
            </a:r>
            <a:r>
              <a:rPr lang="zh-CN" altLang="en-US" sz="1800" dirty="0">
                <a:latin typeface="楷体" pitchFamily="49" charset="-122"/>
                <a:ea typeface="楷体" pitchFamily="49" charset="-122"/>
              </a:rPr>
              <a:t>，较发行价大涨</a:t>
            </a:r>
            <a:r>
              <a:rPr lang="en-US" altLang="zh-CN" sz="1800" b="1" dirty="0">
                <a:solidFill>
                  <a:srgbClr val="FF0000"/>
                </a:solidFill>
                <a:latin typeface="楷体" pitchFamily="49" charset="-122"/>
                <a:ea typeface="楷体" pitchFamily="49" charset="-122"/>
              </a:rPr>
              <a:t>36.32%</a:t>
            </a:r>
            <a:r>
              <a:rPr lang="zh-CN" altLang="en-US" sz="1800" dirty="0">
                <a:latin typeface="楷体" pitchFamily="49" charset="-122"/>
                <a:ea typeface="楷体" pitchFamily="49" charset="-122"/>
              </a:rPr>
              <a:t>，当日收于</a:t>
            </a:r>
            <a:r>
              <a:rPr lang="en-US" altLang="zh-CN" sz="1800" b="1" dirty="0">
                <a:solidFill>
                  <a:srgbClr val="FF0000"/>
                </a:solidFill>
                <a:latin typeface="楷体" pitchFamily="49" charset="-122"/>
                <a:ea typeface="楷体" pitchFamily="49" charset="-122"/>
              </a:rPr>
              <a:t>93.89</a:t>
            </a:r>
            <a:r>
              <a:rPr lang="zh-CN" altLang="en-US" sz="1800" b="1" dirty="0">
                <a:solidFill>
                  <a:srgbClr val="FF0000"/>
                </a:solidFill>
                <a:latin typeface="楷体" pitchFamily="49" charset="-122"/>
                <a:ea typeface="楷体" pitchFamily="49" charset="-122"/>
              </a:rPr>
              <a:t>美元</a:t>
            </a:r>
            <a:r>
              <a:rPr lang="zh-CN" altLang="en-US" sz="1800" dirty="0">
                <a:latin typeface="楷体" pitchFamily="49" charset="-122"/>
                <a:ea typeface="楷体" pitchFamily="49" charset="-122"/>
              </a:rPr>
              <a:t>，市值达</a:t>
            </a:r>
            <a:r>
              <a:rPr lang="en-US" altLang="zh-CN" sz="1800" dirty="0">
                <a:latin typeface="楷体" pitchFamily="49" charset="-122"/>
                <a:ea typeface="楷体" pitchFamily="49" charset="-122"/>
              </a:rPr>
              <a:t>2383.32</a:t>
            </a:r>
            <a:r>
              <a:rPr lang="zh-CN" altLang="en-US" sz="1800" dirty="0">
                <a:latin typeface="楷体" pitchFamily="49" charset="-122"/>
                <a:ea typeface="楷体" pitchFamily="49" charset="-122"/>
              </a:rPr>
              <a:t>亿美元。</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8229600" cy="1143000"/>
          </a:xfrm>
        </p:spPr>
        <p:txBody>
          <a:bodyPr>
            <a:normAutofit/>
          </a:bodyPr>
          <a:lstStyle/>
          <a:p>
            <a:pPr algn="l"/>
            <a:r>
              <a:rPr lang="en-US" altLang="zh-CN" b="1" dirty="0"/>
              <a:t>2019</a:t>
            </a:r>
            <a:r>
              <a:rPr lang="zh-CN" altLang="en-US" b="1" dirty="0"/>
              <a:t>全球最大</a:t>
            </a:r>
            <a:r>
              <a:rPr lang="en-US" altLang="zh-CN" b="1" dirty="0"/>
              <a:t>IPO</a:t>
            </a:r>
            <a:r>
              <a:rPr lang="zh-CN" altLang="en-US" b="1" dirty="0"/>
              <a:t>发行失败</a:t>
            </a:r>
            <a:endParaRPr lang="zh-CN" altLang="en-US" dirty="0"/>
          </a:p>
        </p:txBody>
      </p:sp>
      <p:sp>
        <p:nvSpPr>
          <p:cNvPr id="3" name="内容占位符 2"/>
          <p:cNvSpPr>
            <a:spLocks noGrp="1"/>
          </p:cNvSpPr>
          <p:nvPr>
            <p:ph idx="1"/>
          </p:nvPr>
        </p:nvSpPr>
        <p:spPr>
          <a:xfrm>
            <a:off x="457200" y="1124744"/>
            <a:ext cx="8229600" cy="5472608"/>
          </a:xfrm>
        </p:spPr>
        <p:txBody>
          <a:bodyPr>
            <a:noAutofit/>
          </a:bodyPr>
          <a:lstStyle/>
          <a:p>
            <a:r>
              <a:rPr lang="en-US" altLang="zh-CN" sz="1800" dirty="0">
                <a:latin typeface="楷体" pitchFamily="49" charset="-122"/>
                <a:ea typeface="楷体" pitchFamily="49" charset="-122"/>
              </a:rPr>
              <a:t>2019</a:t>
            </a:r>
            <a:r>
              <a:rPr lang="zh-CN" altLang="en-US" sz="1800" dirty="0">
                <a:latin typeface="楷体" pitchFamily="49" charset="-122"/>
                <a:ea typeface="楷体" pitchFamily="49" charset="-122"/>
              </a:rPr>
              <a:t>年</a:t>
            </a:r>
            <a:r>
              <a:rPr lang="en-US" altLang="zh-CN" sz="1800" dirty="0">
                <a:latin typeface="楷体" pitchFamily="49" charset="-122"/>
                <a:ea typeface="楷体" pitchFamily="49" charset="-122"/>
              </a:rPr>
              <a:t>7</a:t>
            </a:r>
            <a:r>
              <a:rPr lang="zh-CN" altLang="en-US" sz="1800" dirty="0">
                <a:latin typeface="楷体" pitchFamily="49" charset="-122"/>
                <a:ea typeface="楷体" pitchFamily="49" charset="-122"/>
              </a:rPr>
              <a:t>月</a:t>
            </a:r>
            <a:r>
              <a:rPr lang="en-US" altLang="zh-CN" sz="1800" dirty="0">
                <a:latin typeface="楷体" pitchFamily="49" charset="-122"/>
                <a:ea typeface="楷体" pitchFamily="49" charset="-122"/>
              </a:rPr>
              <a:t>5</a:t>
            </a:r>
            <a:r>
              <a:rPr lang="zh-CN" altLang="en-US" sz="1800" dirty="0">
                <a:latin typeface="楷体" pitchFamily="49" charset="-122"/>
                <a:ea typeface="楷体" pitchFamily="49" charset="-122"/>
              </a:rPr>
              <a:t>日，百威亚太开始以</a:t>
            </a:r>
            <a:r>
              <a:rPr lang="en-US" altLang="zh-CN" sz="1800" dirty="0">
                <a:latin typeface="楷体" pitchFamily="49" charset="-122"/>
                <a:ea typeface="楷体" pitchFamily="49" charset="-122"/>
              </a:rPr>
              <a:t>40</a:t>
            </a:r>
            <a:r>
              <a:rPr lang="zh-CN" altLang="en-US" sz="1800" dirty="0">
                <a:latin typeface="楷体" pitchFamily="49" charset="-122"/>
                <a:ea typeface="楷体" pitchFamily="49" charset="-122"/>
              </a:rPr>
              <a:t>港元至</a:t>
            </a:r>
            <a:r>
              <a:rPr lang="en-US" altLang="zh-CN" sz="1800" dirty="0">
                <a:latin typeface="楷体" pitchFamily="49" charset="-122"/>
                <a:ea typeface="楷体" pitchFamily="49" charset="-122"/>
              </a:rPr>
              <a:t>47</a:t>
            </a:r>
            <a:r>
              <a:rPr lang="zh-CN" altLang="en-US" sz="1800" dirty="0">
                <a:latin typeface="楷体" pitchFamily="49" charset="-122"/>
                <a:ea typeface="楷体" pitchFamily="49" charset="-122"/>
              </a:rPr>
              <a:t>港元招股，若按上限，最多将募</a:t>
            </a:r>
            <a:r>
              <a:rPr lang="en-US" altLang="zh-CN" sz="1800" dirty="0">
                <a:latin typeface="楷体" pitchFamily="49" charset="-122"/>
                <a:ea typeface="楷体" pitchFamily="49" charset="-122"/>
              </a:rPr>
              <a:t>764</a:t>
            </a:r>
            <a:r>
              <a:rPr lang="zh-CN" altLang="en-US" sz="1800" dirty="0">
                <a:latin typeface="楷体" pitchFamily="49" charset="-122"/>
                <a:ea typeface="楷体" pitchFamily="49" charset="-122"/>
              </a:rPr>
              <a:t>亿港元</a:t>
            </a:r>
            <a:r>
              <a:rPr lang="en-US" altLang="zh-CN" sz="1800" dirty="0">
                <a:latin typeface="楷体" pitchFamily="49" charset="-122"/>
                <a:ea typeface="楷体" pitchFamily="49" charset="-122"/>
              </a:rPr>
              <a:t>, </a:t>
            </a:r>
            <a:r>
              <a:rPr lang="zh-CN" altLang="en-US" sz="1800" dirty="0">
                <a:latin typeface="楷体" pitchFamily="49" charset="-122"/>
                <a:ea typeface="楷体" pitchFamily="49" charset="-122"/>
              </a:rPr>
              <a:t>成为</a:t>
            </a:r>
            <a:r>
              <a:rPr lang="en-US" altLang="zh-CN" sz="1800" dirty="0">
                <a:latin typeface="楷体" pitchFamily="49" charset="-122"/>
                <a:ea typeface="楷体" pitchFamily="49" charset="-122"/>
              </a:rPr>
              <a:t>2019</a:t>
            </a:r>
            <a:r>
              <a:rPr lang="zh-CN" altLang="en-US" sz="1800" dirty="0">
                <a:latin typeface="楷体" pitchFamily="49" charset="-122"/>
                <a:ea typeface="楷体" pitchFamily="49" charset="-122"/>
              </a:rPr>
              <a:t>年全球最大规模</a:t>
            </a:r>
            <a:r>
              <a:rPr lang="en-US" altLang="zh-CN" sz="1800" dirty="0">
                <a:latin typeface="楷体" pitchFamily="49" charset="-122"/>
                <a:ea typeface="楷体" pitchFamily="49" charset="-122"/>
              </a:rPr>
              <a:t>IPO</a:t>
            </a:r>
            <a:r>
              <a:rPr lang="zh-CN" altLang="en-US" sz="1800" dirty="0">
                <a:latin typeface="楷体" pitchFamily="49" charset="-122"/>
                <a:ea typeface="楷体" pitchFamily="49" charset="-122"/>
              </a:rPr>
              <a:t>。</a:t>
            </a:r>
            <a:endParaRPr lang="en-US" altLang="zh-CN" sz="1800" dirty="0">
              <a:latin typeface="楷体" pitchFamily="49" charset="-122"/>
              <a:ea typeface="楷体" pitchFamily="49" charset="-122"/>
            </a:endParaRPr>
          </a:p>
          <a:p>
            <a:endParaRPr lang="en-US" altLang="zh-CN" sz="1800" dirty="0">
              <a:latin typeface="楷体" pitchFamily="49" charset="-122"/>
              <a:ea typeface="楷体" pitchFamily="49" charset="-122"/>
            </a:endParaRPr>
          </a:p>
          <a:p>
            <a:r>
              <a:rPr lang="zh-CN" altLang="en-US" sz="1800" dirty="0">
                <a:latin typeface="楷体" pitchFamily="49" charset="-122"/>
                <a:ea typeface="楷体" pitchFamily="49" charset="-122"/>
              </a:rPr>
              <a:t>按照</a:t>
            </a:r>
            <a:r>
              <a:rPr lang="en-US" altLang="zh-CN" sz="1800" dirty="0">
                <a:latin typeface="楷体" pitchFamily="49" charset="-122"/>
                <a:ea typeface="楷体" pitchFamily="49" charset="-122"/>
              </a:rPr>
              <a:t>2018</a:t>
            </a:r>
            <a:r>
              <a:rPr lang="zh-CN" altLang="en-US" sz="1800" dirty="0">
                <a:latin typeface="楷体" pitchFamily="49" charset="-122"/>
                <a:ea typeface="楷体" pitchFamily="49" charset="-122"/>
              </a:rPr>
              <a:t>年的业绩，对应的市盈率在</a:t>
            </a:r>
            <a:r>
              <a:rPr lang="en-US" altLang="zh-CN" sz="1800" dirty="0">
                <a:latin typeface="楷体" pitchFamily="49" charset="-122"/>
                <a:ea typeface="楷体" pitchFamily="49" charset="-122"/>
              </a:rPr>
              <a:t>38.5-45</a:t>
            </a:r>
            <a:r>
              <a:rPr lang="zh-CN" altLang="en-US" sz="1800" dirty="0">
                <a:latin typeface="楷体" pitchFamily="49" charset="-122"/>
                <a:ea typeface="楷体" pitchFamily="49" charset="-122"/>
              </a:rPr>
              <a:t>倍之间。华润啤酒在港股</a:t>
            </a:r>
            <a:r>
              <a:rPr lang="en-US" altLang="zh-CN" sz="1800" dirty="0">
                <a:latin typeface="楷体" pitchFamily="49" charset="-122"/>
                <a:ea typeface="楷体" pitchFamily="49" charset="-122"/>
              </a:rPr>
              <a:t>104</a:t>
            </a:r>
            <a:r>
              <a:rPr lang="zh-CN" altLang="en-US" sz="1800" dirty="0">
                <a:latin typeface="楷体" pitchFamily="49" charset="-122"/>
                <a:ea typeface="楷体" pitchFamily="49" charset="-122"/>
              </a:rPr>
              <a:t>倍，青岛啤酒也近</a:t>
            </a:r>
            <a:r>
              <a:rPr lang="en-US" altLang="zh-CN" sz="1800" dirty="0">
                <a:latin typeface="楷体" pitchFamily="49" charset="-122"/>
                <a:ea typeface="楷体" pitchFamily="49" charset="-122"/>
              </a:rPr>
              <a:t>40</a:t>
            </a:r>
            <a:r>
              <a:rPr lang="zh-CN" altLang="en-US" sz="1800" dirty="0">
                <a:latin typeface="楷体" pitchFamily="49" charset="-122"/>
                <a:ea typeface="楷体" pitchFamily="49" charset="-122"/>
              </a:rPr>
              <a:t>倍。另外，国内啤酒股的市盈率中位数为</a:t>
            </a:r>
            <a:r>
              <a:rPr lang="en-US" altLang="zh-CN" sz="1800" dirty="0">
                <a:latin typeface="楷体" pitchFamily="49" charset="-122"/>
                <a:ea typeface="楷体" pitchFamily="49" charset="-122"/>
              </a:rPr>
              <a:t>44</a:t>
            </a:r>
            <a:r>
              <a:rPr lang="zh-CN" altLang="en-US" sz="1800" dirty="0">
                <a:latin typeface="楷体" pitchFamily="49" charset="-122"/>
                <a:ea typeface="楷体" pitchFamily="49" charset="-122"/>
              </a:rPr>
              <a:t>倍。</a:t>
            </a:r>
            <a:endParaRPr lang="en-US" altLang="zh-CN" sz="1800" dirty="0">
              <a:latin typeface="楷体" pitchFamily="49" charset="-122"/>
              <a:ea typeface="楷体" pitchFamily="49" charset="-122"/>
            </a:endParaRPr>
          </a:p>
          <a:p>
            <a:endParaRPr lang="en-US" altLang="zh-CN" sz="1800" dirty="0">
              <a:latin typeface="楷体" pitchFamily="49" charset="-122"/>
              <a:ea typeface="楷体" pitchFamily="49" charset="-122"/>
            </a:endParaRPr>
          </a:p>
          <a:p>
            <a:r>
              <a:rPr lang="zh-CN" altLang="en-US" sz="1800" dirty="0">
                <a:latin typeface="楷体" pitchFamily="49" charset="-122"/>
                <a:ea typeface="楷体" pitchFamily="49" charset="-122"/>
              </a:rPr>
              <a:t>从发售环节来看，公开发售虽并不像中烟香港，</a:t>
            </a:r>
            <a:r>
              <a:rPr lang="en-US" altLang="zh-CN" sz="1800" dirty="0">
                <a:latin typeface="楷体" pitchFamily="49" charset="-122"/>
                <a:ea typeface="楷体" pitchFamily="49" charset="-122"/>
              </a:rPr>
              <a:t>100</a:t>
            </a:r>
            <a:r>
              <a:rPr lang="zh-CN" altLang="en-US" sz="1800" dirty="0">
                <a:latin typeface="楷体" pitchFamily="49" charset="-122"/>
                <a:ea typeface="楷体" pitchFamily="49" charset="-122"/>
              </a:rPr>
              <a:t>倍超额认购那么火热，但百威亚太也获得了</a:t>
            </a:r>
            <a:r>
              <a:rPr lang="en-US" altLang="zh-CN" sz="1800" dirty="0">
                <a:latin typeface="楷体" pitchFamily="49" charset="-122"/>
                <a:ea typeface="楷体" pitchFamily="49" charset="-122"/>
              </a:rPr>
              <a:t>9</a:t>
            </a:r>
            <a:r>
              <a:rPr lang="zh-CN" altLang="en-US" sz="1800" dirty="0">
                <a:latin typeface="楷体" pitchFamily="49" charset="-122"/>
                <a:ea typeface="楷体" pitchFamily="49" charset="-122"/>
              </a:rPr>
              <a:t>倍超额认购，散户热情还可以。</a:t>
            </a:r>
            <a:endParaRPr lang="en-US" altLang="zh-CN" sz="1800" dirty="0">
              <a:latin typeface="楷体" pitchFamily="49" charset="-122"/>
              <a:ea typeface="楷体" pitchFamily="49" charset="-122"/>
            </a:endParaRPr>
          </a:p>
          <a:p>
            <a:endParaRPr lang="en-US" altLang="zh-CN" sz="1800" dirty="0">
              <a:latin typeface="楷体" pitchFamily="49" charset="-122"/>
              <a:ea typeface="楷体" pitchFamily="49" charset="-122"/>
            </a:endParaRPr>
          </a:p>
          <a:p>
            <a:r>
              <a:rPr lang="zh-CN" altLang="en-US" sz="1800" dirty="0">
                <a:latin typeface="楷体" pitchFamily="49" charset="-122"/>
                <a:ea typeface="楷体" pitchFamily="49" charset="-122"/>
              </a:rPr>
              <a:t>有长线基金因市况和外围经济问题，退出百威亚太</a:t>
            </a:r>
            <a:r>
              <a:rPr lang="en-US" altLang="zh-CN" sz="1800" dirty="0">
                <a:latin typeface="楷体" pitchFamily="49" charset="-122"/>
                <a:ea typeface="楷体" pitchFamily="49" charset="-122"/>
              </a:rPr>
              <a:t>IPO</a:t>
            </a:r>
            <a:r>
              <a:rPr lang="zh-CN" altLang="en-US" sz="1800" dirty="0">
                <a:latin typeface="楷体" pitchFamily="49" charset="-122"/>
                <a:ea typeface="楷体" pitchFamily="49" charset="-122"/>
              </a:rPr>
              <a:t>认购，这导致其他机构投资者“压价”或减少认购数量。</a:t>
            </a:r>
            <a:endParaRPr lang="en-US" altLang="zh-CN" sz="1800" dirty="0">
              <a:latin typeface="楷体" pitchFamily="49" charset="-122"/>
              <a:ea typeface="楷体" pitchFamily="49" charset="-122"/>
            </a:endParaRPr>
          </a:p>
          <a:p>
            <a:endParaRPr lang="en-US" altLang="zh-CN" sz="1800" dirty="0">
              <a:latin typeface="楷体" pitchFamily="49" charset="-122"/>
              <a:ea typeface="楷体" pitchFamily="49" charset="-122"/>
            </a:endParaRPr>
          </a:p>
          <a:p>
            <a:r>
              <a:rPr lang="zh-CN" altLang="en-US" sz="1800" dirty="0">
                <a:latin typeface="楷体" pitchFamily="49" charset="-122"/>
                <a:ea typeface="楷体" pitchFamily="49" charset="-122"/>
              </a:rPr>
              <a:t>作为承销方，摩根大通及摩根士丹利应该是希望公司定价在招股价以下。但在这方面，百威和它们意见不一致，</a:t>
            </a:r>
            <a:r>
              <a:rPr lang="en-US" altLang="zh-CN" sz="1800" dirty="0">
                <a:latin typeface="楷体" pitchFamily="49" charset="-122"/>
                <a:ea typeface="楷体" pitchFamily="49" charset="-122"/>
              </a:rPr>
              <a:t>IPO</a:t>
            </a:r>
            <a:r>
              <a:rPr lang="zh-CN" altLang="en-US" sz="1800" dirty="0">
                <a:latin typeface="楷体" pitchFamily="49" charset="-122"/>
                <a:ea typeface="楷体" pitchFamily="49" charset="-122"/>
              </a:rPr>
              <a:t>只得作罢。</a:t>
            </a:r>
            <a:endParaRPr lang="en-US" altLang="zh-CN" sz="1800" dirty="0">
              <a:latin typeface="楷体" pitchFamily="49" charset="-122"/>
              <a:ea typeface="楷体" pitchFamily="49" charset="-122"/>
            </a:endParaRPr>
          </a:p>
          <a:p>
            <a:endParaRPr lang="en-US" altLang="zh-CN" sz="1800" dirty="0">
              <a:latin typeface="楷体" pitchFamily="49" charset="-122"/>
              <a:ea typeface="楷体" pitchFamily="49" charset="-122"/>
            </a:endParaRPr>
          </a:p>
          <a:p>
            <a:r>
              <a:rPr lang="zh-CN" altLang="en-US" sz="1800" dirty="0">
                <a:latin typeface="楷体" pitchFamily="49" charset="-122"/>
                <a:ea typeface="楷体" pitchFamily="49" charset="-122"/>
              </a:rPr>
              <a:t>百威英博称，由于包括现行市况等一些因素，百威亚太暂停上市。消息公布后，百威英博的股价一度大跌</a:t>
            </a:r>
            <a:r>
              <a:rPr lang="en-US" altLang="zh-CN" sz="1800" dirty="0">
                <a:latin typeface="楷体" pitchFamily="49" charset="-122"/>
                <a:ea typeface="楷体" pitchFamily="49" charset="-122"/>
              </a:rPr>
              <a:t>4.4%</a:t>
            </a:r>
            <a:r>
              <a:rPr lang="zh-CN" altLang="en-US" sz="1800" dirty="0">
                <a:latin typeface="楷体" pitchFamily="49" charset="-122"/>
                <a:ea typeface="楷体" pitchFamily="49" charset="-122"/>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cstate="print"/>
          <a:srcRect/>
          <a:stretch>
            <a:fillRect/>
          </a:stretch>
        </p:blipFill>
        <p:spPr bwMode="auto">
          <a:xfrm>
            <a:off x="0" y="21572"/>
            <a:ext cx="9128758" cy="6597352"/>
          </a:xfrm>
          <a:prstGeom prst="rect">
            <a:avLst/>
          </a:prstGeom>
          <a:noFill/>
          <a:ln w="9525">
            <a:noFill/>
            <a:miter lim="800000"/>
            <a:headEnd/>
            <a:tailEnd/>
          </a:ln>
        </p:spPr>
      </p:pic>
    </p:spTree>
  </p:cSld>
  <p:clrMapOvr>
    <a:masterClrMapping/>
  </p:clrMapOvr>
  <p:transition advTm="224698"/>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srcRect/>
          <a:stretch>
            <a:fillRect/>
          </a:stretch>
        </p:blipFill>
        <p:spPr bwMode="auto">
          <a:xfrm>
            <a:off x="1142977" y="167448"/>
            <a:ext cx="7000924" cy="6477000"/>
          </a:xfrm>
          <a:prstGeom prst="rect">
            <a:avLst/>
          </a:prstGeom>
          <a:noFill/>
          <a:ln w="9525">
            <a:noFill/>
            <a:miter lim="800000"/>
            <a:headEnd/>
            <a:tailEnd/>
          </a:ln>
          <a:effectLst/>
        </p:spPr>
      </p:pic>
    </p:spTree>
  </p:cSld>
  <p:clrMapOvr>
    <a:masterClrMapping/>
  </p:clrMapOvr>
  <p:transition advTm="205798"/>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关联人士</a:t>
            </a:r>
          </a:p>
        </p:txBody>
      </p:sp>
      <p:sp>
        <p:nvSpPr>
          <p:cNvPr id="3" name="内容占位符 2"/>
          <p:cNvSpPr>
            <a:spLocks noGrp="1"/>
          </p:cNvSpPr>
          <p:nvPr>
            <p:ph idx="1"/>
          </p:nvPr>
        </p:nvSpPr>
        <p:spPr>
          <a:xfrm>
            <a:off x="0" y="1571612"/>
            <a:ext cx="8229600" cy="4525963"/>
          </a:xfrm>
        </p:spPr>
        <p:txBody>
          <a:bodyPr>
            <a:normAutofit/>
          </a:bodyPr>
          <a:lstStyle/>
          <a:p>
            <a:r>
              <a:rPr lang="zh-CN" altLang="en-US" sz="2000" dirty="0">
                <a:latin typeface="+mn-ea"/>
              </a:rPr>
              <a:t>关联人士：</a:t>
            </a:r>
            <a:endParaRPr lang="en-US" altLang="zh-CN" sz="2000" dirty="0">
              <a:latin typeface="+mn-ea"/>
            </a:endParaRPr>
          </a:p>
          <a:p>
            <a:pPr>
              <a:buNone/>
            </a:pPr>
            <a:r>
              <a:rPr lang="en-US" altLang="zh-CN" sz="2000" dirty="0">
                <a:latin typeface="+mn-ea"/>
              </a:rPr>
              <a:t>   1. </a:t>
            </a:r>
            <a:r>
              <a:rPr lang="zh-CN" altLang="en-US" sz="2000" dirty="0">
                <a:latin typeface="+mn-ea"/>
              </a:rPr>
              <a:t>直接或间接持有上市公司</a:t>
            </a:r>
            <a:r>
              <a:rPr lang="en-US" altLang="zh-CN" sz="2000" dirty="0">
                <a:latin typeface="+mn-ea"/>
              </a:rPr>
              <a:t>5%</a:t>
            </a:r>
            <a:r>
              <a:rPr lang="zh-CN" altLang="en-US" sz="2000" dirty="0">
                <a:latin typeface="+mn-ea"/>
              </a:rPr>
              <a:t>以上股份的自然人；</a:t>
            </a:r>
            <a:endParaRPr lang="en-US" altLang="zh-CN" sz="2000" dirty="0">
              <a:latin typeface="+mn-ea"/>
            </a:endParaRPr>
          </a:p>
          <a:p>
            <a:pPr>
              <a:buNone/>
            </a:pPr>
            <a:r>
              <a:rPr lang="en-US" altLang="zh-CN" sz="2000" dirty="0">
                <a:latin typeface="+mn-ea"/>
              </a:rPr>
              <a:t>   2. </a:t>
            </a:r>
            <a:r>
              <a:rPr lang="zh-CN" altLang="en-US" sz="2000" dirty="0">
                <a:latin typeface="+mn-ea"/>
              </a:rPr>
              <a:t>上市公司董事、监事及高级管理人员；</a:t>
            </a:r>
            <a:endParaRPr lang="en-US" altLang="zh-CN" sz="2000" dirty="0">
              <a:latin typeface="+mn-ea"/>
            </a:endParaRPr>
          </a:p>
          <a:p>
            <a:pPr>
              <a:buNone/>
            </a:pPr>
            <a:r>
              <a:rPr lang="en-US" altLang="zh-CN" sz="2000" dirty="0">
                <a:latin typeface="+mn-ea"/>
              </a:rPr>
              <a:t>   3. </a:t>
            </a:r>
            <a:r>
              <a:rPr lang="zh-CN" altLang="en-US" sz="2000" dirty="0">
                <a:latin typeface="+mn-ea"/>
              </a:rPr>
              <a:t>上述</a:t>
            </a:r>
            <a:r>
              <a:rPr lang="en-US" altLang="zh-CN" sz="2000" dirty="0">
                <a:latin typeface="+mn-ea"/>
              </a:rPr>
              <a:t>1</a:t>
            </a:r>
            <a:r>
              <a:rPr lang="zh-CN" altLang="en-US" sz="2000" dirty="0">
                <a:latin typeface="+mn-ea"/>
              </a:rPr>
              <a:t>、</a:t>
            </a:r>
            <a:r>
              <a:rPr lang="en-US" altLang="zh-CN" sz="2000" dirty="0">
                <a:latin typeface="+mn-ea"/>
              </a:rPr>
              <a:t>2</a:t>
            </a:r>
            <a:r>
              <a:rPr lang="zh-CN" altLang="en-US" sz="2000" dirty="0">
                <a:latin typeface="+mn-ea"/>
              </a:rPr>
              <a:t>项所述人士的关系密切的家庭成员，包括配偶、父母、年满</a:t>
            </a:r>
            <a:r>
              <a:rPr lang="en-US" altLang="zh-CN" sz="2000" dirty="0">
                <a:latin typeface="+mn-ea"/>
              </a:rPr>
              <a:t>19</a:t>
            </a:r>
            <a:r>
              <a:rPr lang="zh-CN" altLang="en-US" sz="2000" dirty="0">
                <a:latin typeface="+mn-ea"/>
              </a:rPr>
              <a:t>周岁的子女及其配偶，兄弟姐妹及其配偶，配偶的父母、兄弟姐妹，子女配偶的父母；</a:t>
            </a:r>
            <a:endParaRPr lang="en-US" altLang="zh-CN" sz="2000" dirty="0">
              <a:latin typeface="+mn-ea"/>
            </a:endParaRPr>
          </a:p>
          <a:p>
            <a:pPr>
              <a:buNone/>
            </a:pPr>
            <a:r>
              <a:rPr lang="en-US" altLang="zh-CN" sz="2000" dirty="0">
                <a:latin typeface="+mn-ea"/>
              </a:rPr>
              <a:t>   4. </a:t>
            </a:r>
            <a:r>
              <a:rPr lang="zh-CN" altLang="en-US" sz="2000" dirty="0">
                <a:latin typeface="+mn-ea"/>
              </a:rPr>
              <a:t>中国证监会、证券交易所或者上市公司根据</a:t>
            </a:r>
            <a:r>
              <a:rPr lang="zh-CN" altLang="en-US" sz="2000" b="1" dirty="0">
                <a:solidFill>
                  <a:srgbClr val="FF0000"/>
                </a:solidFill>
                <a:latin typeface="+mn-ea"/>
              </a:rPr>
              <a:t>实质重于形式</a:t>
            </a:r>
            <a:r>
              <a:rPr lang="zh-CN" altLang="en-US" sz="2000" dirty="0">
                <a:latin typeface="+mn-ea"/>
              </a:rPr>
              <a:t>的原则认定的其他与上市公司有特殊关系，</a:t>
            </a:r>
            <a:r>
              <a:rPr lang="zh-CN" altLang="en-US" sz="2000" b="1" dirty="0">
                <a:solidFill>
                  <a:srgbClr val="FF0000"/>
                </a:solidFill>
                <a:latin typeface="+mn-ea"/>
              </a:rPr>
              <a:t>可能</a:t>
            </a:r>
            <a:r>
              <a:rPr lang="zh-CN" altLang="en-US" sz="2000" dirty="0">
                <a:latin typeface="+mn-ea"/>
              </a:rPr>
              <a:t>或者</a:t>
            </a:r>
            <a:r>
              <a:rPr lang="zh-CN" altLang="en-US" sz="2000" b="1" dirty="0">
                <a:solidFill>
                  <a:srgbClr val="FF0000"/>
                </a:solidFill>
                <a:latin typeface="+mn-ea"/>
              </a:rPr>
              <a:t>已经</a:t>
            </a:r>
            <a:r>
              <a:rPr lang="zh-CN" altLang="en-US" sz="2000" dirty="0">
                <a:latin typeface="+mn-ea"/>
              </a:rPr>
              <a:t>造成上市公司对其利益倾斜的自然人。</a:t>
            </a:r>
          </a:p>
        </p:txBody>
      </p:sp>
      <p:pic>
        <p:nvPicPr>
          <p:cNvPr id="8" name="图片 7">
            <a:extLst>
              <a:ext uri="{FF2B5EF4-FFF2-40B4-BE49-F238E27FC236}">
                <a16:creationId xmlns:a16="http://schemas.microsoft.com/office/drawing/2014/main" id="{983F16A0-85B1-C3E2-C34E-5CB86893552B}"/>
              </a:ext>
            </a:extLst>
          </p:cNvPr>
          <p:cNvPicPr>
            <a:picLocks noChangeAspect="1"/>
          </p:cNvPicPr>
          <p:nvPr/>
        </p:nvPicPr>
        <p:blipFill>
          <a:blip r:embed="rId2"/>
          <a:stretch>
            <a:fillRect/>
          </a:stretch>
        </p:blipFill>
        <p:spPr>
          <a:xfrm>
            <a:off x="7956376" y="5681074"/>
            <a:ext cx="432048" cy="974296"/>
          </a:xfrm>
          <a:prstGeom prst="rect">
            <a:avLst/>
          </a:prstGeom>
        </p:spPr>
      </p:pic>
      <p:pic>
        <p:nvPicPr>
          <p:cNvPr id="12" name="图片 11">
            <a:extLst>
              <a:ext uri="{FF2B5EF4-FFF2-40B4-BE49-F238E27FC236}">
                <a16:creationId xmlns:a16="http://schemas.microsoft.com/office/drawing/2014/main" id="{8DE7C86D-704C-16DC-B74B-B8D47B8E25DA}"/>
              </a:ext>
            </a:extLst>
          </p:cNvPr>
          <p:cNvPicPr>
            <a:picLocks noChangeAspect="1"/>
          </p:cNvPicPr>
          <p:nvPr/>
        </p:nvPicPr>
        <p:blipFill>
          <a:blip r:embed="rId3"/>
          <a:stretch>
            <a:fillRect/>
          </a:stretch>
        </p:blipFill>
        <p:spPr>
          <a:xfrm>
            <a:off x="3851920" y="4415864"/>
            <a:ext cx="2689101" cy="2424599"/>
          </a:xfrm>
          <a:prstGeom prst="rect">
            <a:avLst/>
          </a:prstGeom>
        </p:spPr>
      </p:pic>
      <p:sp>
        <p:nvSpPr>
          <p:cNvPr id="13" name="箭头: 左右 12">
            <a:extLst>
              <a:ext uri="{FF2B5EF4-FFF2-40B4-BE49-F238E27FC236}">
                <a16:creationId xmlns:a16="http://schemas.microsoft.com/office/drawing/2014/main" id="{02477A4E-EE82-345A-8107-581F45624B39}"/>
              </a:ext>
            </a:extLst>
          </p:cNvPr>
          <p:cNvSpPr/>
          <p:nvPr/>
        </p:nvSpPr>
        <p:spPr>
          <a:xfrm>
            <a:off x="6113908" y="6020711"/>
            <a:ext cx="1683643" cy="355761"/>
          </a:xfrm>
          <a:prstGeom prst="leftRight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关联交易</a:t>
            </a:r>
          </a:p>
        </p:txBody>
      </p:sp>
      <p:sp>
        <p:nvSpPr>
          <p:cNvPr id="3" name="内容占位符 2"/>
          <p:cNvSpPr>
            <a:spLocks noGrp="1"/>
          </p:cNvSpPr>
          <p:nvPr>
            <p:ph idx="1"/>
          </p:nvPr>
        </p:nvSpPr>
        <p:spPr/>
        <p:txBody>
          <a:bodyPr/>
          <a:lstStyle/>
          <a:p>
            <a:r>
              <a:rPr lang="en-US" altLang="zh-CN" sz="2200" dirty="0"/>
              <a:t>A</a:t>
            </a:r>
            <a:r>
              <a:rPr lang="zh-CN" altLang="en-US" sz="2200" dirty="0"/>
              <a:t>公司和</a:t>
            </a:r>
            <a:r>
              <a:rPr lang="en-US" altLang="zh-CN" sz="2200" dirty="0"/>
              <a:t>B</a:t>
            </a:r>
            <a:r>
              <a:rPr lang="zh-CN" altLang="en-US" sz="2200" dirty="0"/>
              <a:t>公司实际控制人为兄弟。</a:t>
            </a:r>
            <a:endParaRPr lang="en-US" altLang="zh-CN" sz="2200" dirty="0"/>
          </a:p>
          <a:p>
            <a:r>
              <a:rPr lang="en-US" altLang="zh-CN" sz="2200" dirty="0"/>
              <a:t>B</a:t>
            </a:r>
            <a:r>
              <a:rPr lang="zh-CN" altLang="en-US" sz="2200" dirty="0"/>
              <a:t>公司陷入危机，</a:t>
            </a:r>
            <a:r>
              <a:rPr lang="en-US" altLang="zh-CN" sz="2200" dirty="0"/>
              <a:t>A</a:t>
            </a:r>
            <a:r>
              <a:rPr lang="zh-CN" altLang="en-US" sz="2200" dirty="0"/>
              <a:t>公司出资</a:t>
            </a:r>
            <a:r>
              <a:rPr lang="en-US" altLang="zh-CN" sz="2200" dirty="0"/>
              <a:t>1000</a:t>
            </a:r>
            <a:r>
              <a:rPr lang="zh-CN" altLang="en-US" sz="2200" dirty="0"/>
              <a:t>万</a:t>
            </a:r>
            <a:r>
              <a:rPr lang="zh-CN" altLang="en-US" sz="2200" b="1" dirty="0"/>
              <a:t>雪中送炭</a:t>
            </a:r>
            <a:r>
              <a:rPr lang="zh-CN" altLang="en-US" sz="2200" dirty="0"/>
              <a:t>，帮助</a:t>
            </a:r>
            <a:r>
              <a:rPr lang="en-US" altLang="zh-CN" sz="2200" dirty="0"/>
              <a:t>B</a:t>
            </a:r>
            <a:r>
              <a:rPr lang="zh-CN" altLang="en-US" sz="2200" dirty="0"/>
              <a:t>公司走出危机；（关联交易？）</a:t>
            </a:r>
            <a:endParaRPr lang="en-US" altLang="zh-CN" sz="2200" dirty="0"/>
          </a:p>
          <a:p>
            <a:r>
              <a:rPr lang="en-US" altLang="zh-CN" sz="2200" dirty="0"/>
              <a:t>B</a:t>
            </a:r>
            <a:r>
              <a:rPr lang="zh-CN" altLang="en-US" sz="2200" dirty="0"/>
              <a:t>公司运转正常后，</a:t>
            </a:r>
            <a:r>
              <a:rPr lang="en-US" altLang="zh-CN" sz="2200" dirty="0"/>
              <a:t>A</a:t>
            </a:r>
            <a:r>
              <a:rPr lang="zh-CN" altLang="en-US" sz="2200" dirty="0"/>
              <a:t>公司控制人提议将</a:t>
            </a:r>
            <a:r>
              <a:rPr lang="en-US" altLang="zh-CN" sz="2200" dirty="0"/>
              <a:t>1000</a:t>
            </a:r>
            <a:r>
              <a:rPr lang="zh-CN" altLang="en-US" sz="2200" dirty="0"/>
              <a:t>万转化为股票，作为</a:t>
            </a:r>
            <a:r>
              <a:rPr lang="en-US" altLang="zh-CN" sz="2200" dirty="0"/>
              <a:t>B</a:t>
            </a:r>
            <a:r>
              <a:rPr lang="zh-CN" altLang="en-US" sz="2200" dirty="0"/>
              <a:t>公司长期资本。 （关联交易？）</a:t>
            </a:r>
          </a:p>
        </p:txBody>
      </p:sp>
      <p:sp>
        <p:nvSpPr>
          <p:cNvPr id="4" name="圆角矩形 3"/>
          <p:cNvSpPr/>
          <p:nvPr/>
        </p:nvSpPr>
        <p:spPr>
          <a:xfrm>
            <a:off x="2571736" y="4071942"/>
            <a:ext cx="6072230" cy="257176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Font typeface="Arial" pitchFamily="34" charset="0"/>
              <a:buChar char="•"/>
            </a:pPr>
            <a:r>
              <a:rPr lang="zh-CN" altLang="en-US" sz="2000" b="1" dirty="0"/>
              <a:t>关联交易这种形式蕴含着易于发生不公允结果的</a:t>
            </a:r>
            <a:r>
              <a:rPr lang="zh-CN" altLang="en-US" sz="2000" b="1" dirty="0">
                <a:solidFill>
                  <a:srgbClr val="FFC000"/>
                </a:solidFill>
              </a:rPr>
              <a:t>潜在倾向</a:t>
            </a:r>
            <a:r>
              <a:rPr lang="zh-CN" altLang="en-US" sz="2000" b="1" dirty="0"/>
              <a:t>。一旦主客观条件具备，一个具体的关联交易就</a:t>
            </a:r>
            <a:r>
              <a:rPr lang="zh-CN" altLang="en-US" sz="2000" b="1" dirty="0">
                <a:solidFill>
                  <a:srgbClr val="FFC000"/>
                </a:solidFill>
              </a:rPr>
              <a:t>往往滑向</a:t>
            </a:r>
            <a:r>
              <a:rPr lang="zh-CN" altLang="en-US" sz="2000" b="1" dirty="0"/>
              <a:t>不公允性的边缘。</a:t>
            </a:r>
            <a:endParaRPr lang="en-US" altLang="zh-CN" sz="2000" b="1" dirty="0"/>
          </a:p>
          <a:p>
            <a:pPr>
              <a:buFont typeface="Arial" pitchFamily="34" charset="0"/>
              <a:buChar char="•"/>
            </a:pPr>
            <a:endParaRPr lang="en-US" altLang="zh-CN" b="1" dirty="0"/>
          </a:p>
          <a:p>
            <a:r>
              <a:rPr lang="en-US" altLang="zh-CN" b="1" dirty="0"/>
              <a:t>                                  --------《</a:t>
            </a:r>
            <a:r>
              <a:rPr lang="zh-CN" altLang="en-US" b="1" dirty="0"/>
              <a:t>上市公司信息披露管理办法</a:t>
            </a:r>
            <a:r>
              <a:rPr lang="en-US" altLang="zh-CN" b="1" dirty="0"/>
              <a:t>》</a:t>
            </a:r>
            <a:endParaRPr lang="zh-CN" altLang="en-US"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srcRect/>
          <a:stretch>
            <a:fillRect/>
          </a:stretch>
        </p:blipFill>
        <p:spPr bwMode="auto">
          <a:xfrm>
            <a:off x="571472" y="714356"/>
            <a:ext cx="7963569" cy="5786478"/>
          </a:xfrm>
          <a:prstGeom prst="rect">
            <a:avLst/>
          </a:prstGeom>
          <a:noFill/>
          <a:ln w="9525">
            <a:noFill/>
            <a:miter lim="800000"/>
            <a:headEnd/>
            <a:tailEnd/>
          </a:ln>
          <a:effectLst/>
        </p:spPr>
      </p:pic>
    </p:spTree>
  </p:cSld>
  <p:clrMapOvr>
    <a:masterClrMapping/>
  </p:clrMapOvr>
  <p:transition advTm="21578"/>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srcRect/>
          <a:stretch>
            <a:fillRect/>
          </a:stretch>
        </p:blipFill>
        <p:spPr bwMode="auto">
          <a:xfrm>
            <a:off x="642910" y="642918"/>
            <a:ext cx="7748359" cy="5929354"/>
          </a:xfrm>
          <a:prstGeom prst="rect">
            <a:avLst/>
          </a:prstGeom>
          <a:noFill/>
          <a:ln w="9525">
            <a:noFill/>
            <a:miter lim="800000"/>
            <a:headEnd/>
            <a:tailEnd/>
          </a:ln>
          <a:effectLst/>
        </p:spPr>
      </p:pic>
    </p:spTree>
  </p:cSld>
  <p:clrMapOvr>
    <a:masterClrMapping/>
  </p:clrMapOvr>
  <p:transition advTm="164768"/>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52A5AE-FFF0-6449-F684-6964C425A08C}"/>
              </a:ext>
            </a:extLst>
          </p:cNvPr>
          <p:cNvSpPr>
            <a:spLocks noGrp="1"/>
          </p:cNvSpPr>
          <p:nvPr>
            <p:ph type="title"/>
          </p:nvPr>
        </p:nvSpPr>
        <p:spPr/>
        <p:txBody>
          <a:bodyPr/>
          <a:lstStyle/>
          <a:p>
            <a:r>
              <a:rPr lang="zh-CN" altLang="en-US" dirty="0"/>
              <a:t>同业竞争</a:t>
            </a:r>
          </a:p>
        </p:txBody>
      </p:sp>
      <p:sp>
        <p:nvSpPr>
          <p:cNvPr id="3" name="内容占位符 2">
            <a:extLst>
              <a:ext uri="{FF2B5EF4-FFF2-40B4-BE49-F238E27FC236}">
                <a16:creationId xmlns:a16="http://schemas.microsoft.com/office/drawing/2014/main" id="{C52351E1-6AF6-9244-B221-5D81CB8174B2}"/>
              </a:ext>
            </a:extLst>
          </p:cNvPr>
          <p:cNvSpPr>
            <a:spLocks noGrp="1"/>
          </p:cNvSpPr>
          <p:nvPr>
            <p:ph idx="1"/>
          </p:nvPr>
        </p:nvSpPr>
        <p:spPr>
          <a:xfrm>
            <a:off x="455541" y="4179286"/>
            <a:ext cx="3754760" cy="2269977"/>
          </a:xfrm>
        </p:spPr>
        <p:txBody>
          <a:bodyPr>
            <a:normAutofit/>
          </a:bodyPr>
          <a:lstStyle/>
          <a:p>
            <a:pPr marL="0" indent="0">
              <a:buNone/>
            </a:pP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同业竞争</a:t>
            </a: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marL="0" indent="0">
              <a:buNone/>
            </a:pP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         </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上市公司所从事的业务与其控股股东或实际控制人其所控制的企业所从事的业务相同或近似，从而双方构成或可能构成直接或间接的竞争关系。</a:t>
            </a:r>
            <a:endPar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pic>
        <p:nvPicPr>
          <p:cNvPr id="10" name="图片 9">
            <a:extLst>
              <a:ext uri="{FF2B5EF4-FFF2-40B4-BE49-F238E27FC236}">
                <a16:creationId xmlns:a16="http://schemas.microsoft.com/office/drawing/2014/main" id="{DB463571-6A6D-B6F4-DBEB-5B548C450254}"/>
              </a:ext>
            </a:extLst>
          </p:cNvPr>
          <p:cNvPicPr>
            <a:picLocks noChangeAspect="1"/>
          </p:cNvPicPr>
          <p:nvPr/>
        </p:nvPicPr>
        <p:blipFill>
          <a:blip r:embed="rId2"/>
          <a:stretch>
            <a:fillRect/>
          </a:stretch>
        </p:blipFill>
        <p:spPr>
          <a:xfrm>
            <a:off x="611560" y="1559223"/>
            <a:ext cx="3018720" cy="2155378"/>
          </a:xfrm>
          <a:prstGeom prst="rect">
            <a:avLst/>
          </a:prstGeom>
        </p:spPr>
      </p:pic>
      <p:sp>
        <p:nvSpPr>
          <p:cNvPr id="12" name="文本框 11">
            <a:extLst>
              <a:ext uri="{FF2B5EF4-FFF2-40B4-BE49-F238E27FC236}">
                <a16:creationId xmlns:a16="http://schemas.microsoft.com/office/drawing/2014/main" id="{192217EA-4E81-8711-B7CC-427172F09F35}"/>
              </a:ext>
            </a:extLst>
          </p:cNvPr>
          <p:cNvSpPr txBox="1"/>
          <p:nvPr/>
        </p:nvSpPr>
        <p:spPr>
          <a:xfrm>
            <a:off x="4644008" y="4437112"/>
            <a:ext cx="3851922" cy="1754326"/>
          </a:xfrm>
          <a:prstGeom prst="rect">
            <a:avLst/>
          </a:prstGeom>
          <a:noFill/>
        </p:spPr>
        <p:txBody>
          <a:bodyPr wrap="square">
            <a:spAutoFit/>
          </a:bodyPr>
          <a:lstStyle/>
          <a:p>
            <a:pPr algn="just"/>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         </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本质上，同业竞争就是一种</a:t>
            </a: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a:t>
            </a:r>
            <a:r>
              <a:rPr lang="zh-CN" altLang="zh-CN" sz="1800" b="1" kern="100" dirty="0">
                <a:effectLst/>
                <a:latin typeface="Calibri" panose="020F0502020204030204" pitchFamily="34" charset="0"/>
                <a:ea typeface="宋体" panose="02010600030101010101" pitchFamily="2" charset="-122"/>
                <a:cs typeface="Times New Roman" panose="02020603050405020304" pitchFamily="18" charset="0"/>
              </a:rPr>
              <a:t>未完成重组</a:t>
            </a:r>
            <a:r>
              <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rPr>
              <a:t>”</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的状态。在公司改制时，发起人未能将</a:t>
            </a:r>
            <a:r>
              <a:rPr lang="zh-CN" altLang="zh-CN" kern="100" dirty="0">
                <a:latin typeface="Calibri" panose="020F0502020204030204" pitchFamily="34" charset="0"/>
                <a:ea typeface="宋体" panose="02010600030101010101" pitchFamily="2" charset="-122"/>
                <a:cs typeface="Times New Roman" panose="02020603050405020304" pitchFamily="18" charset="0"/>
              </a:rPr>
              <a:t>构成</a:t>
            </a:r>
            <a:r>
              <a:rPr lang="en-US" altLang="zh-CN" kern="100" dirty="0">
                <a:latin typeface="Calibri" panose="020F0502020204030204" pitchFamily="34" charset="0"/>
                <a:ea typeface="宋体" panose="02010600030101010101" pitchFamily="2" charset="-122"/>
                <a:cs typeface="Times New Roman" panose="02020603050405020304" pitchFamily="18" charset="0"/>
              </a:rPr>
              <a:t>同业竞争</a:t>
            </a:r>
            <a:r>
              <a:rPr lang="zh-CN" altLang="zh-CN" kern="100" dirty="0">
                <a:latin typeface="Calibri" panose="020F0502020204030204" pitchFamily="34" charset="0"/>
                <a:ea typeface="宋体" panose="02010600030101010101" pitchFamily="2" charset="-122"/>
                <a:cs typeface="Times New Roman" panose="02020603050405020304" pitchFamily="18" charset="0"/>
              </a:rPr>
              <a:t>关系的相关资产、业务全部投入股份公司</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，最终导致股份公司现有的经营业务与控股股东形成竞争关系。</a:t>
            </a:r>
            <a:endParaRPr lang="zh-CN" altLang="en-US" dirty="0"/>
          </a:p>
        </p:txBody>
      </p:sp>
      <p:sp>
        <p:nvSpPr>
          <p:cNvPr id="13" name="矩形: 圆角 12">
            <a:extLst>
              <a:ext uri="{FF2B5EF4-FFF2-40B4-BE49-F238E27FC236}">
                <a16:creationId xmlns:a16="http://schemas.microsoft.com/office/drawing/2014/main" id="{519555BE-79A7-F13E-63D2-E993FDE97A22}"/>
              </a:ext>
            </a:extLst>
          </p:cNvPr>
          <p:cNvSpPr/>
          <p:nvPr/>
        </p:nvSpPr>
        <p:spPr>
          <a:xfrm>
            <a:off x="4860032" y="2420888"/>
            <a:ext cx="4032448" cy="1435298"/>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各国法例均要求上市公司禁止同业竞争，以防止控股股东利用控股地位，在同业竞争中损害上市公司的利益。</a:t>
            </a:r>
            <a:endParaRPr lang="zh-CN" altLang="en-US" dirty="0"/>
          </a:p>
        </p:txBody>
      </p:sp>
    </p:spTree>
    <p:extLst>
      <p:ext uri="{BB962C8B-B14F-4D97-AF65-F5344CB8AC3E}">
        <p14:creationId xmlns:p14="http://schemas.microsoft.com/office/powerpoint/2010/main" val="20344610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1063</TotalTime>
  <Words>1409</Words>
  <Application>Microsoft Office PowerPoint</Application>
  <PresentationFormat>全屏显示(4:3)</PresentationFormat>
  <Paragraphs>96</Paragraphs>
  <Slides>26</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26</vt:i4>
      </vt:variant>
    </vt:vector>
  </HeadingPairs>
  <TitlesOfParts>
    <vt:vector size="35" baseType="lpstr">
      <vt:lpstr>Arial Unicode MS</vt:lpstr>
      <vt:lpstr>等线</vt:lpstr>
      <vt:lpstr>华文隶书</vt:lpstr>
      <vt:lpstr>楷体</vt:lpstr>
      <vt:lpstr>宋体</vt:lpstr>
      <vt:lpstr>Microsoft YaHei</vt:lpstr>
      <vt:lpstr>Arial</vt:lpstr>
      <vt:lpstr>Calibri</vt:lpstr>
      <vt:lpstr>Office 主题</vt:lpstr>
      <vt:lpstr>PowerPoint 演示文稿</vt:lpstr>
      <vt:lpstr>参考视频及材料</vt:lpstr>
      <vt:lpstr>PowerPoint 演示文稿</vt:lpstr>
      <vt:lpstr>PowerPoint 演示文稿</vt:lpstr>
      <vt:lpstr>关联人士</vt:lpstr>
      <vt:lpstr>关联交易</vt:lpstr>
      <vt:lpstr>PowerPoint 演示文稿</vt:lpstr>
      <vt:lpstr>PowerPoint 演示文稿</vt:lpstr>
      <vt:lpstr>同业竞争</vt:lpstr>
      <vt:lpstr>PowerPoint 演示文稿</vt:lpstr>
      <vt:lpstr>路演推介</vt:lpstr>
      <vt:lpstr>PowerPoint 演示文稿</vt:lpstr>
      <vt:lpstr>PowerPoint 演示文稿</vt:lpstr>
      <vt:lpstr>PowerPoint 演示文稿</vt:lpstr>
      <vt:lpstr>询价</vt:lpstr>
      <vt:lpstr>发行价格确定原则</vt:lpstr>
      <vt:lpstr>发行数量确定原则</vt:lpstr>
      <vt:lpstr>PowerPoint 演示文稿</vt:lpstr>
      <vt:lpstr>询价---配售机制</vt:lpstr>
      <vt:lpstr>询价---配售机制</vt:lpstr>
      <vt:lpstr>PowerPoint 演示文稿</vt:lpstr>
      <vt:lpstr>《证券发行与承销管理办法》相关规定</vt:lpstr>
      <vt:lpstr>《证券发行与承销管理办法》相关规定</vt:lpstr>
      <vt:lpstr>《证券发行与承销管理办法》相关规定</vt:lpstr>
      <vt:lpstr>阿里巴巴IPO往事</vt:lpstr>
      <vt:lpstr>2019全球最大IPO发行失败</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user</dc:creator>
  <cp:lastModifiedBy>蕾 吴</cp:lastModifiedBy>
  <cp:revision>76</cp:revision>
  <dcterms:created xsi:type="dcterms:W3CDTF">2019-05-08T00:02:50Z</dcterms:created>
  <dcterms:modified xsi:type="dcterms:W3CDTF">2023-04-09T07:28:21Z</dcterms:modified>
</cp:coreProperties>
</file>

<file path=docProps/thumbnail.jpeg>
</file>